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256" r:id="rId2"/>
    <p:sldId id="261" r:id="rId3"/>
    <p:sldId id="262" r:id="rId4"/>
    <p:sldId id="263" r:id="rId5"/>
    <p:sldId id="264"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 id="296" r:id="rId38"/>
    <p:sldId id="297" r:id="rId39"/>
    <p:sldId id="298" r:id="rId40"/>
    <p:sldId id="299" r:id="rId41"/>
    <p:sldId id="300" r:id="rId42"/>
    <p:sldId id="301" r:id="rId43"/>
    <p:sldId id="302" r:id="rId44"/>
    <p:sldId id="303" r:id="rId45"/>
    <p:sldId id="304" r:id="rId46"/>
    <p:sldId id="305" r:id="rId47"/>
    <p:sldId id="306" r:id="rId48"/>
    <p:sldId id="307" r:id="rId49"/>
    <p:sldId id="308" r:id="rId50"/>
    <p:sldId id="309" r:id="rId51"/>
    <p:sldId id="310" r:id="rId52"/>
    <p:sldId id="311" r:id="rId53"/>
    <p:sldId id="312" r:id="rId54"/>
    <p:sldId id="313" r:id="rId55"/>
    <p:sldId id="314" r:id="rId56"/>
    <p:sldId id="315" r:id="rId57"/>
    <p:sldId id="316" r:id="rId58"/>
    <p:sldId id="317" r:id="rId59"/>
    <p:sldId id="318" r:id="rId60"/>
    <p:sldId id="319" r:id="rId61"/>
    <p:sldId id="320" r:id="rId62"/>
    <p:sldId id="321" r:id="rId63"/>
    <p:sldId id="322" r:id="rId64"/>
    <p:sldId id="323" r:id="rId65"/>
    <p:sldId id="324" r:id="rId66"/>
    <p:sldId id="259" r:id="rId6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1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1B26EF-450F-49A8-A02E-FBB6D2887A71}" type="datetimeFigureOut">
              <a:rPr lang="en-US" smtClean="0"/>
              <a:pPr/>
              <a:t>7/3/2019</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6954DE-4F18-4498-8527-711F08EE94DE}"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p:spPr>
        <p:txBody>
          <a:bodyPr/>
          <a:lstStyle/>
          <a:p>
            <a:endParaRPr lang="ar-KW" smtClean="0"/>
          </a:p>
        </p:txBody>
      </p:sp>
      <p:sp>
        <p:nvSpPr>
          <p:cNvPr id="69636" name="Slide Number Placeholder 3"/>
          <p:cNvSpPr>
            <a:spLocks noGrp="1"/>
          </p:cNvSpPr>
          <p:nvPr>
            <p:ph type="sldNum" sz="quarter" idx="5"/>
          </p:nvPr>
        </p:nvSpPr>
        <p:spPr>
          <a:noFill/>
        </p:spPr>
        <p:txBody>
          <a:bodyPr/>
          <a:lstStyle/>
          <a:p>
            <a:fld id="{D506EB9F-ACA5-4333-B2FD-8A03A8E9AA3C}" type="slidenum">
              <a:rPr lang="en-US" smtClean="0"/>
              <a:pPr/>
              <a:t>45</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E4290B15-DB56-464F-B865-98881C76EB89}" type="datetimeFigureOut">
              <a:rPr lang="en-US" smtClean="0"/>
              <a:pPr/>
              <a:t>7/3/2019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8F20628-E0F2-401F-90A7-6C33B6EAEC17}" type="slidenum">
              <a:rPr lang="en-IN" smtClean="0"/>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E4290B15-DB56-464F-B865-98881C76EB89}" type="datetimeFigureOut">
              <a:rPr lang="en-US" smtClean="0"/>
              <a:pPr/>
              <a:t>7/3/2019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8F20628-E0F2-401F-90A7-6C33B6EAEC17}"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E4290B15-DB56-464F-B865-98881C76EB89}" type="datetimeFigureOut">
              <a:rPr lang="en-US" smtClean="0"/>
              <a:pPr/>
              <a:t>7/3/2019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8F20628-E0F2-401F-90A7-6C33B6EAEC17}"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E4290B15-DB56-464F-B865-98881C76EB89}" type="datetimeFigureOut">
              <a:rPr lang="en-US" smtClean="0"/>
              <a:pPr/>
              <a:t>7/3/2019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8F20628-E0F2-401F-90A7-6C33B6EAEC17}"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290B15-DB56-464F-B865-98881C76EB89}" type="datetimeFigureOut">
              <a:rPr lang="en-US" smtClean="0"/>
              <a:pPr/>
              <a:t>7/3/2019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8F20628-E0F2-401F-90A7-6C33B6EAEC17}" type="slidenum">
              <a:rPr lang="en-IN" smtClean="0"/>
              <a:pPr/>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E4290B15-DB56-464F-B865-98881C76EB89}" type="datetimeFigureOut">
              <a:rPr lang="en-US" smtClean="0"/>
              <a:pPr/>
              <a:t>7/3/2019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8F20628-E0F2-401F-90A7-6C33B6EAEC17}"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E4290B15-DB56-464F-B865-98881C76EB89}" type="datetimeFigureOut">
              <a:rPr lang="en-US" smtClean="0"/>
              <a:pPr/>
              <a:t>7/3/2019</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C8F20628-E0F2-401F-90A7-6C33B6EAEC17}"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E4290B15-DB56-464F-B865-98881C76EB89}" type="datetimeFigureOut">
              <a:rPr lang="en-US" smtClean="0"/>
              <a:pPr/>
              <a:t>7/3/2019</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C8F20628-E0F2-401F-90A7-6C33B6EAEC17}"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290B15-DB56-464F-B865-98881C76EB89}" type="datetimeFigureOut">
              <a:rPr lang="en-US" smtClean="0"/>
              <a:pPr/>
              <a:t>7/3/2019</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C8F20628-E0F2-401F-90A7-6C33B6EAEC17}"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290B15-DB56-464F-B865-98881C76EB89}" type="datetimeFigureOut">
              <a:rPr lang="en-US" smtClean="0"/>
              <a:pPr/>
              <a:t>7/3/2019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8F20628-E0F2-401F-90A7-6C33B6EAEC17}"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290B15-DB56-464F-B865-98881C76EB89}" type="datetimeFigureOut">
              <a:rPr lang="en-US" smtClean="0"/>
              <a:pPr/>
              <a:t>7/3/2019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8F20628-E0F2-401F-90A7-6C33B6EAEC17}"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290B15-DB56-464F-B865-98881C76EB89}" type="datetimeFigureOut">
              <a:rPr lang="en-US" smtClean="0"/>
              <a:pPr/>
              <a:t>7/3/2019</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F20628-E0F2-401F-90A7-6C33B6EAEC17}"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eur-lex.europa.eu/JOHtml.do?uri=OJ:L:2011:040:SOM:EN:HTML"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hyperlink" Target="http://www.firstchurchoftheinternet.org/studies/eatingpork.ht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mailto:saydamhmmd@yahoo.com" TargetMode="External"/><Relationship Id="rId2" Type="http://schemas.openxmlformats.org/officeDocument/2006/relationships/hyperlink" Target="http://eur-lex.europa.eu/JOHtml.do?uri=OJ:L:2011:040:SOM:EN:HTML" TargetMode="Externa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alal Sciences Academy - Transparency.png"/>
          <p:cNvPicPr>
            <a:picLocks noChangeAspect="1"/>
          </p:cNvPicPr>
          <p:nvPr/>
        </p:nvPicPr>
        <p:blipFill>
          <a:blip r:embed="rId2" cstate="print"/>
          <a:stretch>
            <a:fillRect/>
          </a:stretch>
        </p:blipFill>
        <p:spPr>
          <a:xfrm>
            <a:off x="500034" y="2224289"/>
            <a:ext cx="5108458" cy="1630683"/>
          </a:xfrm>
          <a:prstGeom prst="rect">
            <a:avLst/>
          </a:prstGeom>
        </p:spPr>
      </p:pic>
      <p:sp>
        <p:nvSpPr>
          <p:cNvPr id="5" name="Rectangle 4"/>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1" name="Picture 10" descr="HSA Tranparent.png"/>
          <p:cNvPicPr>
            <a:picLocks noChangeAspect="1"/>
          </p:cNvPicPr>
          <p:nvPr/>
        </p:nvPicPr>
        <p:blipFill>
          <a:blip r:embed="rId3"/>
          <a:stretch>
            <a:fillRect/>
          </a:stretch>
        </p:blipFill>
        <p:spPr>
          <a:xfrm>
            <a:off x="5715008" y="1928802"/>
            <a:ext cx="2520000" cy="25200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p:cNvPicPr>
            <a:picLocks noChangeAspect="1" noChangeArrowheads="1"/>
          </p:cNvPicPr>
          <p:nvPr/>
        </p:nvPicPr>
        <p:blipFill>
          <a:blip r:embed="rId2"/>
          <a:srcRect/>
          <a:stretch>
            <a:fillRect/>
          </a:stretch>
        </p:blipFill>
        <p:spPr bwMode="auto">
          <a:xfrm>
            <a:off x="5160963" y="3200400"/>
            <a:ext cx="3695700" cy="2465388"/>
          </a:xfrm>
          <a:prstGeom prst="rect">
            <a:avLst/>
          </a:prstGeom>
          <a:noFill/>
          <a:ln w="9525">
            <a:noFill/>
            <a:miter lim="800000"/>
            <a:headEnd/>
            <a:tailEnd/>
          </a:ln>
        </p:spPr>
      </p:pic>
      <p:sp>
        <p:nvSpPr>
          <p:cNvPr id="11267" name="Rectangle 3"/>
          <p:cNvSpPr>
            <a:spLocks noChangeArrowheads="1"/>
          </p:cNvSpPr>
          <p:nvPr/>
        </p:nvSpPr>
        <p:spPr bwMode="auto">
          <a:xfrm>
            <a:off x="190500" y="152400"/>
            <a:ext cx="8496300" cy="2959100"/>
          </a:xfrm>
          <a:prstGeom prst="rect">
            <a:avLst/>
          </a:prstGeom>
          <a:noFill/>
          <a:ln w="76200">
            <a:solidFill>
              <a:srgbClr val="006600"/>
            </a:solidFill>
            <a:miter lim="800000"/>
            <a:headEnd/>
            <a:tailEnd/>
          </a:ln>
        </p:spPr>
        <p:txBody>
          <a:bodyPr>
            <a:spAutoFit/>
          </a:bodyPr>
          <a:lstStyle/>
          <a:p>
            <a:pPr algn="just" rtl="1">
              <a:lnSpc>
                <a:spcPct val="150000"/>
              </a:lnSpc>
            </a:pPr>
            <a:r>
              <a:rPr lang="ar-KW" sz="3200">
                <a:latin typeface="Times New Roman" pitchFamily="18" charset="0"/>
                <a:cs typeface="Times New Roman" pitchFamily="18" charset="0"/>
              </a:rPr>
              <a:t>يستوجب القانون في أوروبا أن تخضع جميع الحيوانات والطيور قبل ذبحها لنوع من </a:t>
            </a:r>
            <a:r>
              <a:rPr lang="ar-KW" sz="3200">
                <a:solidFill>
                  <a:srgbClr val="FF0000"/>
                </a:solidFill>
                <a:latin typeface="Times New Roman" pitchFamily="18" charset="0"/>
                <a:cs typeface="Times New Roman" pitchFamily="18" charset="0"/>
              </a:rPr>
              <a:t>أنواع التدويخ (الصعق)</a:t>
            </a:r>
            <a:r>
              <a:rPr lang="ar-KW" sz="3200">
                <a:latin typeface="Times New Roman" pitchFamily="18" charset="0"/>
                <a:cs typeface="Times New Roman" pitchFamily="18" charset="0"/>
              </a:rPr>
              <a:t> قبل الذبح وهي أساليب في ظنهم أنها تجعل الحيوان أو الطير مخدراً وفاقداً للوعي عند الذبح حتى لا يحس بالألم عند الذبح *.</a:t>
            </a:r>
            <a:endParaRPr lang="en-US" sz="3200">
              <a:latin typeface="Times New Roman" pitchFamily="18" charset="0"/>
              <a:cs typeface="Times New Roman" pitchFamily="18" charset="0"/>
            </a:endParaRPr>
          </a:p>
        </p:txBody>
      </p:sp>
      <p:sp>
        <p:nvSpPr>
          <p:cNvPr id="11268" name="Rectangle 3"/>
          <p:cNvSpPr>
            <a:spLocks noChangeArrowheads="1"/>
          </p:cNvSpPr>
          <p:nvPr/>
        </p:nvSpPr>
        <p:spPr bwMode="auto">
          <a:xfrm>
            <a:off x="381000" y="6042025"/>
            <a:ext cx="8382000" cy="739775"/>
          </a:xfrm>
          <a:prstGeom prst="rect">
            <a:avLst/>
          </a:prstGeom>
          <a:noFill/>
          <a:ln w="9525">
            <a:noFill/>
            <a:miter lim="800000"/>
            <a:headEnd/>
            <a:tailEnd/>
          </a:ln>
        </p:spPr>
        <p:txBody>
          <a:bodyPr anchor="ctr">
            <a:spAutoFit/>
          </a:bodyPr>
          <a:lstStyle/>
          <a:p>
            <a:pPr algn="just" eaLnBrk="0" hangingPunct="0"/>
            <a:r>
              <a:rPr lang="en-US" sz="1400" b="0">
                <a:latin typeface="Times New Roman" pitchFamily="18" charset="0"/>
                <a:cs typeface="Times New Roman" pitchFamily="18" charset="0"/>
              </a:rPr>
              <a:t>*V. Sante, G. Le Pottier, T. Astruc, M. Mouchonie`re, and X. Fernandez (2000). Effect of Stunning Current Frequency on Carcass Downgrading and Meat Quality of Turkey. Poultry Science 79:1208–1214.</a:t>
            </a:r>
          </a:p>
          <a:p>
            <a:pPr algn="just" eaLnBrk="0" hangingPunct="0"/>
            <a:r>
              <a:rPr lang="en-US" sz="1400" b="0">
                <a:solidFill>
                  <a:srgbClr val="FF3300"/>
                </a:solidFill>
                <a:latin typeface="Times New Roman" pitchFamily="18" charset="0"/>
                <a:cs typeface="Times New Roman" pitchFamily="18" charset="0"/>
              </a:rPr>
              <a:t>HAS = Human Slaughter Association (has.org.uk)</a:t>
            </a:r>
          </a:p>
        </p:txBody>
      </p:sp>
      <p:sp>
        <p:nvSpPr>
          <p:cNvPr id="6" name="Rectangle 3"/>
          <p:cNvSpPr>
            <a:spLocks noChangeArrowheads="1"/>
          </p:cNvSpPr>
          <p:nvPr/>
        </p:nvSpPr>
        <p:spPr bwMode="auto">
          <a:xfrm>
            <a:off x="190500" y="3265488"/>
            <a:ext cx="4838700" cy="2678112"/>
          </a:xfrm>
          <a:prstGeom prst="rect">
            <a:avLst/>
          </a:prstGeom>
          <a:noFill/>
          <a:ln w="9525">
            <a:solidFill>
              <a:srgbClr val="FF0000"/>
            </a:solidFill>
            <a:miter lim="800000"/>
            <a:headEnd/>
            <a:tailEnd/>
          </a:ln>
        </p:spPr>
        <p:txBody>
          <a:bodyPr>
            <a:spAutoFit/>
          </a:bodyPr>
          <a:lstStyle/>
          <a:p>
            <a:pPr algn="just" rtl="1">
              <a:lnSpc>
                <a:spcPct val="150000"/>
              </a:lnSpc>
            </a:pPr>
            <a:r>
              <a:rPr lang="ar-KW" sz="2800">
                <a:latin typeface="Simplified Arabic" pitchFamily="18" charset="-78"/>
                <a:cs typeface="Simplified Arabic" pitchFamily="18" charset="-78"/>
              </a:rPr>
              <a:t>ومؤخراً، كان هناك صياح من قبل هيئة الرفق بالحيوان الأوربية لجعل الصعق أكثر تأثيراً، أي موت تام للطيور قبل ذبحها </a:t>
            </a:r>
            <a:r>
              <a:rPr lang="en-US" sz="2800">
                <a:latin typeface="Times New Roman" pitchFamily="18" charset="0"/>
                <a:cs typeface="Times New Roman" pitchFamily="18" charset="0"/>
              </a:rPr>
              <a:t>Stun-to-Kill</a:t>
            </a:r>
            <a:r>
              <a:rPr lang="ar-KW" sz="2800">
                <a:latin typeface="Simplified Arabic" pitchFamily="18" charset="-78"/>
                <a:cs typeface="Simplified Arabic" pitchFamily="18" charset="-78"/>
              </a:rPr>
              <a:t>.</a:t>
            </a:r>
            <a:endParaRPr lang="en-US" sz="2800">
              <a:latin typeface="Simplified Arabic" pitchFamily="18" charset="-78"/>
              <a:cs typeface="Simplified Arabic" pitchFamily="18" charset="-7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228600" y="228600"/>
            <a:ext cx="8534400" cy="738188"/>
          </a:xfrm>
          <a:prstGeom prst="rect">
            <a:avLst/>
          </a:prstGeom>
          <a:solidFill>
            <a:srgbClr val="00B050"/>
          </a:solidFill>
          <a:ln w="9525">
            <a:noFill/>
            <a:miter lim="800000"/>
            <a:headEnd/>
            <a:tailEnd/>
          </a:ln>
        </p:spPr>
        <p:txBody>
          <a:bodyPr>
            <a:spAutoFit/>
          </a:bodyPr>
          <a:lstStyle/>
          <a:p>
            <a:pPr algn="just" rtl="1">
              <a:lnSpc>
                <a:spcPct val="150000"/>
              </a:lnSpc>
            </a:pPr>
            <a:r>
              <a:rPr lang="ar-KW" sz="2800">
                <a:solidFill>
                  <a:schemeClr val="bg1"/>
                </a:solidFill>
                <a:latin typeface="Simplified Arabic" pitchFamily="18" charset="-78"/>
                <a:cs typeface="Simplified Arabic" pitchFamily="18" charset="-78"/>
              </a:rPr>
              <a:t>أمثلة لطرق الصعق قبل الذبح</a:t>
            </a:r>
            <a:endParaRPr lang="en-US" sz="2800">
              <a:solidFill>
                <a:schemeClr val="bg1"/>
              </a:solidFill>
              <a:latin typeface="Simplified Arabic" pitchFamily="18" charset="-78"/>
              <a:cs typeface="Simplified Arabic" pitchFamily="18" charset="-78"/>
            </a:endParaRPr>
          </a:p>
        </p:txBody>
      </p:sp>
      <p:grpSp>
        <p:nvGrpSpPr>
          <p:cNvPr id="2" name="Group 1"/>
          <p:cNvGrpSpPr>
            <a:grpSpLocks/>
          </p:cNvGrpSpPr>
          <p:nvPr/>
        </p:nvGrpSpPr>
        <p:grpSpPr bwMode="auto">
          <a:xfrm>
            <a:off x="266700" y="1114425"/>
            <a:ext cx="8267700" cy="2009775"/>
            <a:chOff x="266700" y="1114391"/>
            <a:chExt cx="8267700" cy="2009809"/>
          </a:xfrm>
        </p:grpSpPr>
        <p:sp>
          <p:nvSpPr>
            <p:cNvPr id="12305" name="Rectangle 16"/>
            <p:cNvSpPr>
              <a:spLocks noChangeArrowheads="1"/>
            </p:cNvSpPr>
            <p:nvPr/>
          </p:nvSpPr>
          <p:spPr bwMode="auto">
            <a:xfrm>
              <a:off x="533400" y="1219200"/>
              <a:ext cx="8001000" cy="846386"/>
            </a:xfrm>
            <a:prstGeom prst="rect">
              <a:avLst/>
            </a:prstGeom>
            <a:noFill/>
            <a:ln w="9525">
              <a:noFill/>
              <a:miter lim="800000"/>
              <a:headEnd/>
              <a:tailEnd/>
            </a:ln>
          </p:spPr>
          <p:txBody>
            <a:bodyPr>
              <a:spAutoFit/>
            </a:bodyPr>
            <a:lstStyle/>
            <a:p>
              <a:pPr marL="457200" indent="-396875" algn="r" rtl="1">
                <a:lnSpc>
                  <a:spcPct val="200000"/>
                </a:lnSpc>
                <a:spcAft>
                  <a:spcPts val="600"/>
                </a:spcAft>
                <a:buFont typeface="Wingdings 2" pitchFamily="18" charset="2"/>
                <a:buChar char=""/>
              </a:pPr>
              <a:r>
                <a:rPr lang="ar-SA" sz="2800">
                  <a:latin typeface="Simplified Arabic" pitchFamily="18" charset="-78"/>
                  <a:cs typeface="Simplified Arabic" pitchFamily="18" charset="-78"/>
                </a:rPr>
                <a:t>المسدس الواقذ ذو الطلقة المسترجعة</a:t>
              </a:r>
            </a:p>
          </p:txBody>
        </p:sp>
        <p:pic>
          <p:nvPicPr>
            <p:cNvPr id="18" name="Billede 2" descr="C:\Users\sul\Desktop\img081.jpg"/>
            <p:cNvPicPr>
              <a:picLocks noChangeAspect="1" noChangeArrowheads="1"/>
            </p:cNvPicPr>
            <p:nvPr/>
          </p:nvPicPr>
          <p:blipFill>
            <a:blip r:embed="rId2" cstate="print"/>
            <a:srcRect/>
            <a:stretch>
              <a:fillRect/>
            </a:stretch>
          </p:blipFill>
          <p:spPr bwMode="auto">
            <a:xfrm>
              <a:off x="266700" y="1114391"/>
              <a:ext cx="1714500" cy="2009809"/>
            </a:xfrm>
            <a:prstGeom prst="rect">
              <a:avLst/>
            </a:prstGeom>
            <a:noFill/>
            <a:ln w="9525">
              <a:noFill/>
              <a:miter lim="800000"/>
              <a:headEnd/>
              <a:tailEnd/>
            </a:ln>
            <a:scene3d>
              <a:camera prst="orthographicFront"/>
              <a:lightRig rig="threePt" dir="t"/>
            </a:scene3d>
            <a:sp3d>
              <a:bevelT/>
            </a:sp3d>
          </p:spPr>
        </p:pic>
      </p:grpSp>
      <p:pic>
        <p:nvPicPr>
          <p:cNvPr id="12292" name="عنصر نائب للمحتوى 3" descr="3.bmp"/>
          <p:cNvPicPr>
            <a:picLocks noGrp="1" noChangeAspect="1"/>
          </p:cNvPicPr>
          <p:nvPr>
            <p:ph idx="1"/>
          </p:nvPr>
        </p:nvPicPr>
        <p:blipFill>
          <a:blip r:embed="rId3"/>
          <a:srcRect/>
          <a:stretch>
            <a:fillRect/>
          </a:stretch>
        </p:blipFill>
        <p:spPr>
          <a:xfrm>
            <a:off x="165100" y="5267325"/>
            <a:ext cx="1816100" cy="1438275"/>
          </a:xfrm>
        </p:spPr>
      </p:pic>
      <p:grpSp>
        <p:nvGrpSpPr>
          <p:cNvPr id="3" name="Group 2"/>
          <p:cNvGrpSpPr>
            <a:grpSpLocks/>
          </p:cNvGrpSpPr>
          <p:nvPr/>
        </p:nvGrpSpPr>
        <p:grpSpPr bwMode="auto">
          <a:xfrm>
            <a:off x="228600" y="1973263"/>
            <a:ext cx="8305800" cy="3208337"/>
            <a:chOff x="228600" y="1973014"/>
            <a:chExt cx="8305800" cy="3208586"/>
          </a:xfrm>
        </p:grpSpPr>
        <p:pic>
          <p:nvPicPr>
            <p:cNvPr id="19" name="Billede 3" descr="C:\Users\sul\Desktop\img082.jpg"/>
            <p:cNvPicPr>
              <a:picLocks noChangeAspect="1" noChangeArrowheads="1"/>
            </p:cNvPicPr>
            <p:nvPr/>
          </p:nvPicPr>
          <p:blipFill>
            <a:blip r:embed="rId4" cstate="print"/>
            <a:srcRect/>
            <a:stretch>
              <a:fillRect/>
            </a:stretch>
          </p:blipFill>
          <p:spPr bwMode="auto">
            <a:xfrm>
              <a:off x="228600" y="3306170"/>
              <a:ext cx="1733550" cy="1875430"/>
            </a:xfrm>
            <a:prstGeom prst="rect">
              <a:avLst/>
            </a:prstGeom>
            <a:noFill/>
            <a:ln w="9525">
              <a:noFill/>
              <a:miter lim="800000"/>
              <a:headEnd/>
              <a:tailEnd/>
            </a:ln>
            <a:scene3d>
              <a:camera prst="orthographicFront"/>
              <a:lightRig rig="threePt" dir="t"/>
            </a:scene3d>
            <a:sp3d>
              <a:bevelT/>
            </a:sp3d>
          </p:spPr>
        </p:pic>
        <p:sp>
          <p:nvSpPr>
            <p:cNvPr id="12304" name="Rectangle 9"/>
            <p:cNvSpPr>
              <a:spLocks noChangeArrowheads="1"/>
            </p:cNvSpPr>
            <p:nvPr/>
          </p:nvSpPr>
          <p:spPr bwMode="auto">
            <a:xfrm>
              <a:off x="533400" y="1973014"/>
              <a:ext cx="8001000" cy="846386"/>
            </a:xfrm>
            <a:prstGeom prst="rect">
              <a:avLst/>
            </a:prstGeom>
            <a:noFill/>
            <a:ln w="9525">
              <a:noFill/>
              <a:miter lim="800000"/>
              <a:headEnd/>
              <a:tailEnd/>
            </a:ln>
          </p:spPr>
          <p:txBody>
            <a:bodyPr>
              <a:spAutoFit/>
            </a:bodyPr>
            <a:lstStyle/>
            <a:p>
              <a:pPr marL="457200" indent="-396875" algn="r" rtl="1">
                <a:lnSpc>
                  <a:spcPct val="200000"/>
                </a:lnSpc>
                <a:spcAft>
                  <a:spcPts val="600"/>
                </a:spcAft>
                <a:buFont typeface="Wingdings 2" pitchFamily="18" charset="2"/>
                <a:buChar char=""/>
              </a:pPr>
              <a:r>
                <a:rPr lang="ar-SA" sz="2800">
                  <a:latin typeface="Simplified Arabic" pitchFamily="18" charset="-78"/>
                  <a:cs typeface="Simplified Arabic" pitchFamily="18" charset="-78"/>
                </a:rPr>
                <a:t>المسدس الصادم ذو الرأس الدائري </a:t>
              </a:r>
            </a:p>
          </p:txBody>
        </p:sp>
      </p:grpSp>
      <p:grpSp>
        <p:nvGrpSpPr>
          <p:cNvPr id="4" name="Group 3"/>
          <p:cNvGrpSpPr>
            <a:grpSpLocks/>
          </p:cNvGrpSpPr>
          <p:nvPr/>
        </p:nvGrpSpPr>
        <p:grpSpPr bwMode="auto">
          <a:xfrm>
            <a:off x="533400" y="3702050"/>
            <a:ext cx="8001000" cy="2889250"/>
            <a:chOff x="533400" y="3701296"/>
            <a:chExt cx="8001000" cy="2890004"/>
          </a:xfrm>
        </p:grpSpPr>
        <p:pic>
          <p:nvPicPr>
            <p:cNvPr id="12301" name="Picture 8"/>
            <p:cNvPicPr>
              <a:picLocks noChangeAspect="1" noChangeArrowheads="1"/>
            </p:cNvPicPr>
            <p:nvPr/>
          </p:nvPicPr>
          <p:blipFill>
            <a:blip r:embed="rId5"/>
            <a:srcRect/>
            <a:stretch>
              <a:fillRect/>
            </a:stretch>
          </p:blipFill>
          <p:spPr bwMode="auto">
            <a:xfrm>
              <a:off x="2133600" y="5410200"/>
              <a:ext cx="1771650" cy="1181100"/>
            </a:xfrm>
            <a:prstGeom prst="rect">
              <a:avLst/>
            </a:prstGeom>
            <a:noFill/>
            <a:ln w="9525">
              <a:noFill/>
              <a:miter lim="800000"/>
              <a:headEnd/>
              <a:tailEnd/>
            </a:ln>
          </p:spPr>
        </p:pic>
        <p:sp>
          <p:nvSpPr>
            <p:cNvPr id="12302" name="Rectangle 12"/>
            <p:cNvSpPr>
              <a:spLocks noChangeArrowheads="1"/>
            </p:cNvSpPr>
            <p:nvPr/>
          </p:nvSpPr>
          <p:spPr bwMode="auto">
            <a:xfrm>
              <a:off x="533400" y="3701296"/>
              <a:ext cx="8001000" cy="846386"/>
            </a:xfrm>
            <a:prstGeom prst="rect">
              <a:avLst/>
            </a:prstGeom>
            <a:noFill/>
            <a:ln w="9525">
              <a:noFill/>
              <a:miter lim="800000"/>
              <a:headEnd/>
              <a:tailEnd/>
            </a:ln>
          </p:spPr>
          <p:txBody>
            <a:bodyPr>
              <a:spAutoFit/>
            </a:bodyPr>
            <a:lstStyle/>
            <a:p>
              <a:pPr marL="457200" indent="-396875" algn="r" rtl="1">
                <a:lnSpc>
                  <a:spcPct val="200000"/>
                </a:lnSpc>
                <a:spcAft>
                  <a:spcPts val="600"/>
                </a:spcAft>
                <a:buFont typeface="Wingdings 2" pitchFamily="18" charset="2"/>
                <a:buChar char=""/>
              </a:pPr>
              <a:r>
                <a:rPr lang="ar-SA" sz="2800">
                  <a:latin typeface="Simplified Arabic" pitchFamily="18" charset="-78"/>
                  <a:cs typeface="Simplified Arabic" pitchFamily="18" charset="-78"/>
                </a:rPr>
                <a:t>التدويخ الكهربائي</a:t>
              </a:r>
              <a:endParaRPr lang="ar-KW" sz="2800">
                <a:latin typeface="Simplified Arabic" pitchFamily="18" charset="-78"/>
                <a:cs typeface="Simplified Arabic" pitchFamily="18" charset="-78"/>
              </a:endParaRPr>
            </a:p>
          </p:txBody>
        </p:sp>
      </p:grpSp>
      <p:grpSp>
        <p:nvGrpSpPr>
          <p:cNvPr id="5" name="Group 4"/>
          <p:cNvGrpSpPr>
            <a:grpSpLocks/>
          </p:cNvGrpSpPr>
          <p:nvPr/>
        </p:nvGrpSpPr>
        <p:grpSpPr bwMode="auto">
          <a:xfrm>
            <a:off x="533400" y="4564063"/>
            <a:ext cx="8001000" cy="2065337"/>
            <a:chOff x="533400" y="4563814"/>
            <a:chExt cx="8001000" cy="2065586"/>
          </a:xfrm>
        </p:grpSpPr>
        <p:pic>
          <p:nvPicPr>
            <p:cNvPr id="12299" name="Picture 9"/>
            <p:cNvPicPr>
              <a:picLocks noChangeAspect="1" noChangeArrowheads="1"/>
            </p:cNvPicPr>
            <p:nvPr/>
          </p:nvPicPr>
          <p:blipFill>
            <a:blip r:embed="rId6"/>
            <a:srcRect/>
            <a:stretch>
              <a:fillRect/>
            </a:stretch>
          </p:blipFill>
          <p:spPr bwMode="auto">
            <a:xfrm>
              <a:off x="4038600" y="5100638"/>
              <a:ext cx="1528763" cy="1528762"/>
            </a:xfrm>
            <a:prstGeom prst="rect">
              <a:avLst/>
            </a:prstGeom>
            <a:noFill/>
            <a:ln w="9525">
              <a:noFill/>
              <a:miter lim="800000"/>
              <a:headEnd/>
              <a:tailEnd/>
            </a:ln>
          </p:spPr>
        </p:pic>
        <p:sp>
          <p:nvSpPr>
            <p:cNvPr id="12300" name="Rectangle 14"/>
            <p:cNvSpPr>
              <a:spLocks noChangeArrowheads="1"/>
            </p:cNvSpPr>
            <p:nvPr/>
          </p:nvSpPr>
          <p:spPr bwMode="auto">
            <a:xfrm>
              <a:off x="533400" y="4563814"/>
              <a:ext cx="8001000" cy="846386"/>
            </a:xfrm>
            <a:prstGeom prst="rect">
              <a:avLst/>
            </a:prstGeom>
            <a:noFill/>
            <a:ln w="9525">
              <a:noFill/>
              <a:miter lim="800000"/>
              <a:headEnd/>
              <a:tailEnd/>
            </a:ln>
          </p:spPr>
          <p:txBody>
            <a:bodyPr>
              <a:spAutoFit/>
            </a:bodyPr>
            <a:lstStyle/>
            <a:p>
              <a:pPr marL="457200" indent="-396875" algn="r" rtl="1">
                <a:lnSpc>
                  <a:spcPct val="200000"/>
                </a:lnSpc>
                <a:spcAft>
                  <a:spcPts val="600"/>
                </a:spcAft>
                <a:buFont typeface="Wingdings 2" pitchFamily="18" charset="2"/>
                <a:buChar char=""/>
              </a:pPr>
              <a:r>
                <a:rPr lang="ar-KW" sz="2800">
                  <a:latin typeface="Times New Roman" pitchFamily="18" charset="0"/>
                  <a:cs typeface="Times New Roman" pitchFamily="18" charset="0"/>
                </a:rPr>
                <a:t>الخنق بالغاز</a:t>
              </a:r>
              <a:endParaRPr lang="en-US" sz="2800">
                <a:latin typeface="Simplified Arabic" pitchFamily="18" charset="-78"/>
                <a:cs typeface="Simplified Arabic" pitchFamily="18" charset="-78"/>
              </a:endParaRPr>
            </a:p>
          </p:txBody>
        </p:sp>
      </p:grpSp>
      <p:grpSp>
        <p:nvGrpSpPr>
          <p:cNvPr id="6" name="Group 8"/>
          <p:cNvGrpSpPr>
            <a:grpSpLocks/>
          </p:cNvGrpSpPr>
          <p:nvPr/>
        </p:nvGrpSpPr>
        <p:grpSpPr bwMode="auto">
          <a:xfrm>
            <a:off x="533400" y="2811463"/>
            <a:ext cx="8001000" cy="2446337"/>
            <a:chOff x="533400" y="2811214"/>
            <a:chExt cx="8001000" cy="2446586"/>
          </a:xfrm>
        </p:grpSpPr>
        <p:sp>
          <p:nvSpPr>
            <p:cNvPr id="12297" name="Rectangle 11"/>
            <p:cNvSpPr>
              <a:spLocks noChangeArrowheads="1"/>
            </p:cNvSpPr>
            <p:nvPr/>
          </p:nvSpPr>
          <p:spPr bwMode="auto">
            <a:xfrm>
              <a:off x="533400" y="2811214"/>
              <a:ext cx="8001000" cy="846386"/>
            </a:xfrm>
            <a:prstGeom prst="rect">
              <a:avLst/>
            </a:prstGeom>
            <a:noFill/>
            <a:ln w="9525">
              <a:noFill/>
              <a:miter lim="800000"/>
              <a:headEnd/>
              <a:tailEnd/>
            </a:ln>
          </p:spPr>
          <p:txBody>
            <a:bodyPr>
              <a:spAutoFit/>
            </a:bodyPr>
            <a:lstStyle/>
            <a:p>
              <a:pPr marL="457200" indent="-396875" algn="r" rtl="1">
                <a:lnSpc>
                  <a:spcPct val="200000"/>
                </a:lnSpc>
                <a:spcAft>
                  <a:spcPts val="600"/>
                </a:spcAft>
                <a:buFont typeface="Wingdings 2" pitchFamily="18" charset="2"/>
                <a:buChar char=""/>
              </a:pPr>
              <a:r>
                <a:rPr lang="ar-SA" sz="2800">
                  <a:latin typeface="Simplified Arabic" pitchFamily="18" charset="-78"/>
                  <a:cs typeface="Simplified Arabic" pitchFamily="18" charset="-78"/>
                </a:rPr>
                <a:t>الصعق بواسطة المغطس المائي المكهرب</a:t>
              </a:r>
              <a:endParaRPr lang="ar-KW" sz="2800">
                <a:latin typeface="Simplified Arabic" pitchFamily="18" charset="-78"/>
                <a:cs typeface="Simplified Arabic" pitchFamily="18" charset="-78"/>
              </a:endParaRPr>
            </a:p>
          </p:txBody>
        </p:sp>
        <p:cxnSp>
          <p:nvCxnSpPr>
            <p:cNvPr id="12298" name="Straight Arrow Connector 6"/>
            <p:cNvCxnSpPr>
              <a:cxnSpLocks noChangeShapeType="1"/>
            </p:cNvCxnSpPr>
            <p:nvPr/>
          </p:nvCxnSpPr>
          <p:spPr bwMode="auto">
            <a:xfrm flipH="1">
              <a:off x="1981200" y="3429000"/>
              <a:ext cx="1371600" cy="1828800"/>
            </a:xfrm>
            <a:prstGeom prst="straightConnector1">
              <a:avLst/>
            </a:prstGeom>
            <a:noFill/>
            <a:ln w="9525" algn="ctr">
              <a:solidFill>
                <a:schemeClr val="tx1"/>
              </a:solidFill>
              <a:round/>
              <a:headEnd/>
              <a:tailEnd type="arrow" w="med" len="med"/>
            </a:ln>
          </p:spPr>
        </p:cxnSp>
      </p:grpSp>
      <p:sp>
        <p:nvSpPr>
          <p:cNvPr id="20" name="Rectangle 19"/>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1" name="Rectangle 20"/>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2" name="Rectangle 21"/>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3" name="Rectangle 22"/>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ChangeArrowheads="1"/>
          </p:cNvSpPr>
          <p:nvPr/>
        </p:nvSpPr>
        <p:spPr bwMode="auto">
          <a:xfrm>
            <a:off x="457200" y="533400"/>
            <a:ext cx="7772400" cy="5632450"/>
          </a:xfrm>
          <a:prstGeom prst="rect">
            <a:avLst/>
          </a:prstGeom>
          <a:noFill/>
          <a:ln w="28575">
            <a:noFill/>
            <a:miter lim="800000"/>
            <a:headEnd/>
            <a:tailEnd/>
          </a:ln>
        </p:spPr>
        <p:txBody>
          <a:bodyPr>
            <a:spAutoFit/>
          </a:bodyPr>
          <a:lstStyle/>
          <a:p>
            <a:pPr algn="just" rtl="1">
              <a:lnSpc>
                <a:spcPct val="200000"/>
              </a:lnSpc>
            </a:pPr>
            <a:r>
              <a:rPr lang="ar-KW" sz="3600">
                <a:latin typeface="Times New Roman" pitchFamily="18" charset="0"/>
                <a:cs typeface="Times New Roman" pitchFamily="18" charset="0"/>
              </a:rPr>
              <a:t>كل أساليب الصعق تسبب جروح دائمة داخلية وخارجية للحيوان</a:t>
            </a:r>
            <a:r>
              <a:rPr lang="en-US" sz="3600">
                <a:latin typeface="Times New Roman" pitchFamily="18" charset="0"/>
                <a:cs typeface="Times New Roman" pitchFamily="18" charset="0"/>
              </a:rPr>
              <a:t> </a:t>
            </a:r>
            <a:r>
              <a:rPr lang="ar-KW" sz="3600">
                <a:latin typeface="Times New Roman" pitchFamily="18" charset="0"/>
                <a:cs typeface="Times New Roman" pitchFamily="18" charset="0"/>
              </a:rPr>
              <a:t>أو الطير، وتحت ظروف معينة، تجعله لا يتمتع بحياة مستقرة أو قد تسبب لهما ضرر صحي كبير، أو قد تسبب لهما الموت المباشر خاصة في حالة الطيور.</a:t>
            </a:r>
            <a:endParaRPr lang="en-US" sz="3600">
              <a:latin typeface="Times New Roman" pitchFamily="18" charset="0"/>
              <a:cs typeface="Times New Roman" pitchFamily="18" charset="0"/>
            </a:endParaRPr>
          </a:p>
        </p:txBody>
      </p:sp>
      <p:sp>
        <p:nvSpPr>
          <p:cNvPr id="3" name="Rectangle 2"/>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3"/>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p:cNvGrpSpPr>
          <p:nvPr/>
        </p:nvGrpSpPr>
        <p:grpSpPr bwMode="auto">
          <a:xfrm>
            <a:off x="533400" y="762000"/>
            <a:ext cx="8229600" cy="1338263"/>
            <a:chOff x="914760" y="4265613"/>
            <a:chExt cx="8229639" cy="1338263"/>
          </a:xfrm>
        </p:grpSpPr>
        <p:sp>
          <p:nvSpPr>
            <p:cNvPr id="14342" name="Rectangle 3"/>
            <p:cNvSpPr>
              <a:spLocks noChangeArrowheads="1"/>
            </p:cNvSpPr>
            <p:nvPr/>
          </p:nvSpPr>
          <p:spPr bwMode="auto">
            <a:xfrm>
              <a:off x="914760" y="4494213"/>
              <a:ext cx="7239000" cy="854080"/>
            </a:xfrm>
            <a:prstGeom prst="rect">
              <a:avLst/>
            </a:prstGeom>
            <a:noFill/>
            <a:ln w="9525">
              <a:noFill/>
              <a:miter lim="800000"/>
              <a:headEnd/>
              <a:tailEnd/>
            </a:ln>
          </p:spPr>
          <p:txBody>
            <a:bodyPr>
              <a:spAutoFit/>
            </a:bodyPr>
            <a:lstStyle/>
            <a:p>
              <a:pPr algn="ctr" rtl="1">
                <a:lnSpc>
                  <a:spcPct val="150000"/>
                </a:lnSpc>
              </a:pPr>
              <a:r>
                <a:rPr lang="ar-KW" sz="3600">
                  <a:solidFill>
                    <a:srgbClr val="0033CC"/>
                  </a:solidFill>
                  <a:latin typeface="Simplified Arabic" pitchFamily="18" charset="-78"/>
                  <a:cs typeface="Simplified Arabic" pitchFamily="18" charset="-78"/>
                </a:rPr>
                <a:t>طريقة الذبح الديني</a:t>
              </a:r>
              <a:endParaRPr lang="en-US" sz="3600">
                <a:solidFill>
                  <a:srgbClr val="0033CC"/>
                </a:solidFill>
                <a:latin typeface="Simplified Arabic" pitchFamily="18" charset="-78"/>
                <a:cs typeface="Simplified Arabic" pitchFamily="18" charset="-78"/>
              </a:endParaRPr>
            </a:p>
          </p:txBody>
        </p:sp>
        <p:pic>
          <p:nvPicPr>
            <p:cNvPr id="14343" name="Picture 5"/>
            <p:cNvPicPr>
              <a:picLocks noChangeAspect="1" noChangeArrowheads="1"/>
            </p:cNvPicPr>
            <p:nvPr/>
          </p:nvPicPr>
          <p:blipFill>
            <a:blip r:embed="rId2"/>
            <a:srcRect/>
            <a:stretch>
              <a:fillRect/>
            </a:stretch>
          </p:blipFill>
          <p:spPr bwMode="auto">
            <a:xfrm>
              <a:off x="7262834" y="4265613"/>
              <a:ext cx="1881565" cy="1338263"/>
            </a:xfrm>
            <a:prstGeom prst="rect">
              <a:avLst/>
            </a:prstGeom>
            <a:noFill/>
            <a:ln w="9525">
              <a:noFill/>
              <a:miter lim="800000"/>
              <a:headEnd/>
              <a:tailEnd/>
            </a:ln>
          </p:spPr>
        </p:pic>
      </p:grpSp>
      <p:grpSp>
        <p:nvGrpSpPr>
          <p:cNvPr id="3" name="Group 9"/>
          <p:cNvGrpSpPr>
            <a:grpSpLocks/>
          </p:cNvGrpSpPr>
          <p:nvPr/>
        </p:nvGrpSpPr>
        <p:grpSpPr bwMode="auto">
          <a:xfrm>
            <a:off x="381000" y="2590800"/>
            <a:ext cx="8458200" cy="3416300"/>
            <a:chOff x="381000" y="3289300"/>
            <a:chExt cx="8458200" cy="3416829"/>
          </a:xfrm>
        </p:grpSpPr>
        <p:sp>
          <p:nvSpPr>
            <p:cNvPr id="14340" name="Rectangle 3"/>
            <p:cNvSpPr>
              <a:spLocks noChangeArrowheads="1"/>
            </p:cNvSpPr>
            <p:nvPr/>
          </p:nvSpPr>
          <p:spPr bwMode="auto">
            <a:xfrm>
              <a:off x="381000" y="3289300"/>
              <a:ext cx="7239000" cy="3416829"/>
            </a:xfrm>
            <a:prstGeom prst="rect">
              <a:avLst/>
            </a:prstGeom>
            <a:noFill/>
            <a:ln w="9525">
              <a:noFill/>
              <a:miter lim="800000"/>
              <a:headEnd/>
              <a:tailEnd/>
            </a:ln>
          </p:spPr>
          <p:txBody>
            <a:bodyPr>
              <a:spAutoFit/>
            </a:bodyPr>
            <a:lstStyle/>
            <a:p>
              <a:pPr algn="ctr" rtl="1">
                <a:lnSpc>
                  <a:spcPct val="150000"/>
                </a:lnSpc>
              </a:pPr>
              <a:r>
                <a:rPr lang="ar-KW" sz="3600">
                  <a:solidFill>
                    <a:srgbClr val="0033CC"/>
                  </a:solidFill>
                  <a:latin typeface="Simplified Arabic" pitchFamily="18" charset="-78"/>
                  <a:cs typeface="Simplified Arabic" pitchFamily="18" charset="-78"/>
                </a:rPr>
                <a:t>ومقارنتها دينياً، وصحياً، وإحساناً للحيوان</a:t>
              </a:r>
              <a:endParaRPr lang="en-US" sz="3600">
                <a:solidFill>
                  <a:srgbClr val="0033CC"/>
                </a:solidFill>
                <a:latin typeface="Simplified Arabic" pitchFamily="18" charset="-78"/>
                <a:cs typeface="Simplified Arabic" pitchFamily="18" charset="-78"/>
              </a:endParaRPr>
            </a:p>
            <a:p>
              <a:pPr algn="ctr" rtl="1">
                <a:lnSpc>
                  <a:spcPct val="150000"/>
                </a:lnSpc>
              </a:pPr>
              <a:r>
                <a:rPr lang="ar-KW" sz="3600">
                  <a:solidFill>
                    <a:srgbClr val="FF0000"/>
                  </a:solidFill>
                  <a:latin typeface="Simplified Arabic" pitchFamily="18" charset="-78"/>
                  <a:cs typeface="Simplified Arabic" pitchFamily="18" charset="-78"/>
                </a:rPr>
                <a:t>بالطرق اللادينية (العلمانية)</a:t>
              </a:r>
              <a:endParaRPr lang="en-US" sz="3600">
                <a:solidFill>
                  <a:srgbClr val="FF0000"/>
                </a:solidFill>
                <a:latin typeface="Simplified Arabic" pitchFamily="18" charset="-78"/>
                <a:cs typeface="Simplified Arabic" pitchFamily="18" charset="-78"/>
              </a:endParaRPr>
            </a:p>
            <a:p>
              <a:pPr algn="ctr" rtl="1">
                <a:lnSpc>
                  <a:spcPct val="150000"/>
                </a:lnSpc>
              </a:pPr>
              <a:r>
                <a:rPr lang="ar-KW" sz="3600">
                  <a:solidFill>
                    <a:srgbClr val="03C6ED"/>
                  </a:solidFill>
                  <a:latin typeface="Simplified Arabic" pitchFamily="18" charset="-78"/>
                  <a:cs typeface="Simplified Arabic" pitchFamily="18" charset="-78"/>
                </a:rPr>
                <a:t>أي</a:t>
              </a:r>
              <a:endParaRPr lang="en-US" sz="3600">
                <a:solidFill>
                  <a:srgbClr val="03C6ED"/>
                </a:solidFill>
                <a:latin typeface="Simplified Arabic" pitchFamily="18" charset="-78"/>
                <a:cs typeface="Simplified Arabic" pitchFamily="18" charset="-78"/>
              </a:endParaRPr>
            </a:p>
            <a:p>
              <a:pPr algn="ctr" rtl="1">
                <a:lnSpc>
                  <a:spcPct val="150000"/>
                </a:lnSpc>
              </a:pPr>
              <a:r>
                <a:rPr lang="ar-KW" sz="3600">
                  <a:solidFill>
                    <a:srgbClr val="03C6ED"/>
                  </a:solidFill>
                  <a:latin typeface="Simplified Arabic" pitchFamily="18" charset="-78"/>
                  <a:cs typeface="Simplified Arabic" pitchFamily="18" charset="-78"/>
                </a:rPr>
                <a:t>صعق الحيوان أو الطير قبل الذبح</a:t>
              </a:r>
              <a:r>
                <a:rPr lang="ar-KW" sz="3600">
                  <a:solidFill>
                    <a:srgbClr val="0033CC"/>
                  </a:solidFill>
                  <a:latin typeface="Simplified Arabic" pitchFamily="18" charset="-78"/>
                  <a:cs typeface="Simplified Arabic" pitchFamily="18" charset="-78"/>
                </a:rPr>
                <a:t> </a:t>
              </a:r>
            </a:p>
          </p:txBody>
        </p:sp>
        <p:pic>
          <p:nvPicPr>
            <p:cNvPr id="14341" name="Picture 4"/>
            <p:cNvPicPr>
              <a:picLocks noChangeAspect="1" noChangeArrowheads="1"/>
            </p:cNvPicPr>
            <p:nvPr/>
          </p:nvPicPr>
          <p:blipFill>
            <a:blip r:embed="rId3"/>
            <a:srcRect/>
            <a:stretch>
              <a:fillRect/>
            </a:stretch>
          </p:blipFill>
          <p:spPr bwMode="auto">
            <a:xfrm>
              <a:off x="6870700" y="4127500"/>
              <a:ext cx="1968500" cy="1981200"/>
            </a:xfrm>
            <a:prstGeom prst="rect">
              <a:avLst/>
            </a:prstGeom>
            <a:noFill/>
            <a:ln w="9525">
              <a:noFill/>
              <a:miter lim="800000"/>
              <a:headEnd/>
              <a:tailEnd/>
            </a:ln>
          </p:spPr>
        </p:pic>
      </p:grpSp>
      <p:sp>
        <p:nvSpPr>
          <p:cNvPr id="8" name="Rectangle 7"/>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3657600" y="3035300"/>
            <a:ext cx="4648200" cy="584200"/>
          </a:xfrm>
          <a:prstGeom prst="rect">
            <a:avLst/>
          </a:prstGeom>
          <a:noFill/>
          <a:ln w="6350">
            <a:solidFill>
              <a:srgbClr val="006600"/>
            </a:solidFill>
            <a:miter lim="800000"/>
            <a:headEnd/>
            <a:tailEnd/>
          </a:ln>
        </p:spPr>
        <p:txBody>
          <a:bodyPr>
            <a:spAutoFit/>
          </a:bodyPr>
          <a:lstStyle/>
          <a:p>
            <a:pPr algn="r" rtl="1"/>
            <a:r>
              <a:rPr lang="ar-KW" sz="3200">
                <a:solidFill>
                  <a:srgbClr val="0033CC"/>
                </a:solidFill>
                <a:latin typeface="Times New Roman" pitchFamily="18" charset="0"/>
                <a:cs typeface="Simplified Arabic" pitchFamily="18" charset="-78"/>
              </a:rPr>
              <a:t>وحياة مستقرة</a:t>
            </a:r>
            <a:endParaRPr lang="en-US" sz="3200">
              <a:solidFill>
                <a:srgbClr val="0033CC"/>
              </a:solidFill>
              <a:latin typeface="Times New Roman" pitchFamily="18" charset="0"/>
              <a:cs typeface="Simplified Arabic" pitchFamily="18" charset="-78"/>
            </a:endParaRPr>
          </a:p>
        </p:txBody>
      </p:sp>
      <p:sp>
        <p:nvSpPr>
          <p:cNvPr id="27659" name="Rectangle 4"/>
          <p:cNvSpPr>
            <a:spLocks noChangeArrowheads="1"/>
          </p:cNvSpPr>
          <p:nvPr/>
        </p:nvSpPr>
        <p:spPr bwMode="auto">
          <a:xfrm>
            <a:off x="3657600" y="2206625"/>
            <a:ext cx="4648200" cy="523875"/>
          </a:xfrm>
          <a:prstGeom prst="rect">
            <a:avLst/>
          </a:prstGeom>
          <a:noFill/>
          <a:ln w="6350">
            <a:solidFill>
              <a:srgbClr val="006600"/>
            </a:solidFill>
            <a:miter lim="800000"/>
            <a:headEnd/>
            <a:tailEnd/>
          </a:ln>
        </p:spPr>
        <p:txBody>
          <a:bodyPr>
            <a:spAutoFit/>
          </a:bodyPr>
          <a:lstStyle/>
          <a:p>
            <a:pPr algn="r" rtl="1"/>
            <a:r>
              <a:rPr lang="ar-KW" sz="2800">
                <a:solidFill>
                  <a:srgbClr val="0033CC"/>
                </a:solidFill>
                <a:latin typeface="Times New Roman" pitchFamily="18" charset="0"/>
                <a:cs typeface="Simplified Arabic" pitchFamily="18" charset="-78"/>
              </a:rPr>
              <a:t>حالة صحية جيدة، وخالي من الأمراض</a:t>
            </a:r>
            <a:endParaRPr lang="en-US" sz="2800">
              <a:solidFill>
                <a:srgbClr val="0033CC"/>
              </a:solidFill>
              <a:latin typeface="Times New Roman" pitchFamily="18" charset="0"/>
              <a:cs typeface="Simplified Arabic" pitchFamily="18" charset="-78"/>
            </a:endParaRPr>
          </a:p>
        </p:txBody>
      </p:sp>
      <p:sp>
        <p:nvSpPr>
          <p:cNvPr id="28682" name="Rectangle 5"/>
          <p:cNvSpPr>
            <a:spLocks noChangeArrowheads="1"/>
          </p:cNvSpPr>
          <p:nvPr/>
        </p:nvSpPr>
        <p:spPr bwMode="auto">
          <a:xfrm>
            <a:off x="304800" y="6197600"/>
            <a:ext cx="8610600" cy="660400"/>
          </a:xfrm>
          <a:prstGeom prst="rect">
            <a:avLst/>
          </a:prstGeom>
          <a:noFill/>
          <a:ln w="9525">
            <a:noFill/>
            <a:miter lim="800000"/>
            <a:headEnd/>
            <a:tailEnd/>
          </a:ln>
        </p:spPr>
        <p:txBody>
          <a:bodyPr>
            <a:spAutoFit/>
          </a:bodyPr>
          <a:lstStyle/>
          <a:p>
            <a:pPr algn="just" rtl="1">
              <a:lnSpc>
                <a:spcPct val="150000"/>
              </a:lnSpc>
            </a:pPr>
            <a:r>
              <a:rPr lang="ar-KW" sz="2800">
                <a:solidFill>
                  <a:srgbClr val="FF0000"/>
                </a:solidFill>
                <a:latin typeface="Times New Roman" pitchFamily="18" charset="0"/>
                <a:cs typeface="Times New Roman" pitchFamily="18" charset="0"/>
              </a:rPr>
              <a:t>غالبا ما تكون هذه الشروط ليست مضمونة مع أساليب الصعق قبل الذبح</a:t>
            </a:r>
            <a:endParaRPr lang="en-US" sz="2800">
              <a:solidFill>
                <a:srgbClr val="FF0000"/>
              </a:solidFill>
            </a:endParaRPr>
          </a:p>
        </p:txBody>
      </p:sp>
      <p:grpSp>
        <p:nvGrpSpPr>
          <p:cNvPr id="2" name="Group 3"/>
          <p:cNvGrpSpPr>
            <a:grpSpLocks/>
          </p:cNvGrpSpPr>
          <p:nvPr/>
        </p:nvGrpSpPr>
        <p:grpSpPr bwMode="auto">
          <a:xfrm>
            <a:off x="3657600" y="3949700"/>
            <a:ext cx="4648200" cy="2298700"/>
            <a:chOff x="3657600" y="3657600"/>
            <a:chExt cx="4648200" cy="2298094"/>
          </a:xfrm>
        </p:grpSpPr>
        <p:sp>
          <p:nvSpPr>
            <p:cNvPr id="15371" name="Rectangle 6"/>
            <p:cNvSpPr>
              <a:spLocks noChangeArrowheads="1"/>
            </p:cNvSpPr>
            <p:nvPr/>
          </p:nvSpPr>
          <p:spPr bwMode="auto">
            <a:xfrm>
              <a:off x="3657600" y="3657600"/>
              <a:ext cx="4648200" cy="584200"/>
            </a:xfrm>
            <a:prstGeom prst="rect">
              <a:avLst/>
            </a:prstGeom>
            <a:noFill/>
            <a:ln w="6350">
              <a:solidFill>
                <a:srgbClr val="006600"/>
              </a:solidFill>
              <a:miter lim="800000"/>
              <a:headEnd/>
              <a:tailEnd/>
            </a:ln>
          </p:spPr>
          <p:txBody>
            <a:bodyPr>
              <a:spAutoFit/>
            </a:bodyPr>
            <a:lstStyle/>
            <a:p>
              <a:pPr algn="r" rtl="1"/>
              <a:r>
                <a:rPr lang="ar-KW" sz="3200">
                  <a:solidFill>
                    <a:srgbClr val="0033CC"/>
                  </a:solidFill>
                  <a:latin typeface="Times New Roman" pitchFamily="18" charset="0"/>
                  <a:cs typeface="Times New Roman" pitchFamily="18" charset="0"/>
                </a:rPr>
                <a:t>غير مصاب بأي إصابة قاتلة</a:t>
              </a:r>
              <a:endParaRPr lang="en-US" sz="3200">
                <a:solidFill>
                  <a:srgbClr val="0033CC"/>
                </a:solidFill>
                <a:latin typeface="Times New Roman" pitchFamily="18" charset="0"/>
                <a:cs typeface="Times New Roman" pitchFamily="18" charset="0"/>
              </a:endParaRPr>
            </a:p>
          </p:txBody>
        </p:sp>
        <p:pic>
          <p:nvPicPr>
            <p:cNvPr id="15372" name="Picture 8"/>
            <p:cNvPicPr>
              <a:picLocks noChangeAspect="1" noChangeArrowheads="1"/>
            </p:cNvPicPr>
            <p:nvPr/>
          </p:nvPicPr>
          <p:blipFill>
            <a:blip r:embed="rId2"/>
            <a:srcRect/>
            <a:stretch>
              <a:fillRect/>
            </a:stretch>
          </p:blipFill>
          <p:spPr bwMode="auto">
            <a:xfrm>
              <a:off x="4852420" y="4495800"/>
              <a:ext cx="1981200" cy="1459894"/>
            </a:xfrm>
            <a:prstGeom prst="rect">
              <a:avLst/>
            </a:prstGeom>
            <a:noFill/>
            <a:ln w="9525">
              <a:noFill/>
              <a:miter lim="800000"/>
              <a:headEnd/>
              <a:tailEnd/>
            </a:ln>
          </p:spPr>
        </p:pic>
        <p:pic>
          <p:nvPicPr>
            <p:cNvPr id="15373" name="Picture 9"/>
            <p:cNvPicPr>
              <a:picLocks noChangeAspect="1" noChangeArrowheads="1"/>
            </p:cNvPicPr>
            <p:nvPr/>
          </p:nvPicPr>
          <p:blipFill>
            <a:blip r:embed="rId3"/>
            <a:srcRect/>
            <a:stretch>
              <a:fillRect/>
            </a:stretch>
          </p:blipFill>
          <p:spPr bwMode="auto">
            <a:xfrm>
              <a:off x="6909820" y="4497025"/>
              <a:ext cx="1395980" cy="1446575"/>
            </a:xfrm>
            <a:prstGeom prst="rect">
              <a:avLst/>
            </a:prstGeom>
            <a:noFill/>
            <a:ln w="9525">
              <a:noFill/>
              <a:miter lim="800000"/>
              <a:headEnd/>
              <a:tailEnd/>
            </a:ln>
          </p:spPr>
        </p:pic>
      </p:grpSp>
      <p:sp>
        <p:nvSpPr>
          <p:cNvPr id="15366" name="Rectangle 3"/>
          <p:cNvSpPr>
            <a:spLocks noChangeArrowheads="1"/>
          </p:cNvSpPr>
          <p:nvPr/>
        </p:nvSpPr>
        <p:spPr bwMode="auto">
          <a:xfrm>
            <a:off x="76200" y="749300"/>
            <a:ext cx="8839200" cy="1308100"/>
          </a:xfrm>
          <a:prstGeom prst="rect">
            <a:avLst/>
          </a:prstGeom>
          <a:noFill/>
          <a:ln w="76200">
            <a:noFill/>
            <a:miter lim="800000"/>
            <a:headEnd/>
            <a:tailEnd/>
          </a:ln>
        </p:spPr>
        <p:txBody>
          <a:bodyPr>
            <a:spAutoFit/>
          </a:bodyPr>
          <a:lstStyle/>
          <a:p>
            <a:pPr algn="just" rtl="1">
              <a:lnSpc>
                <a:spcPct val="150000"/>
              </a:lnSpc>
            </a:pPr>
            <a:r>
              <a:rPr lang="ar-KW" sz="2800">
                <a:latin typeface="Times New Roman" pitchFamily="18" charset="0"/>
                <a:cs typeface="Times New Roman" pitchFamily="18" charset="0"/>
              </a:rPr>
              <a:t>من أجل أن يكون لحم الحيوان حلالاً يجب أن يكون مذبوحاً بطريقة دينية أو حسب الشريعة الإسلامية ويجب أن يستوفي قبل الذبح الشروط التالية:</a:t>
            </a:r>
            <a:endParaRPr lang="en-US" sz="2800">
              <a:latin typeface="Times New Roman" pitchFamily="18" charset="0"/>
              <a:cs typeface="Times New Roman" pitchFamily="18" charset="0"/>
            </a:endParaRPr>
          </a:p>
        </p:txBody>
      </p:sp>
      <p:grpSp>
        <p:nvGrpSpPr>
          <p:cNvPr id="3" name="Group 14"/>
          <p:cNvGrpSpPr>
            <a:grpSpLocks/>
          </p:cNvGrpSpPr>
          <p:nvPr/>
        </p:nvGrpSpPr>
        <p:grpSpPr bwMode="auto">
          <a:xfrm>
            <a:off x="133350" y="2665413"/>
            <a:ext cx="3448050" cy="2889250"/>
            <a:chOff x="-2021681" y="2102848"/>
            <a:chExt cx="3879056" cy="2888749"/>
          </a:xfrm>
        </p:grpSpPr>
        <p:pic>
          <p:nvPicPr>
            <p:cNvPr id="15369" name="Picture 7"/>
            <p:cNvPicPr>
              <a:picLocks noChangeAspect="1" noChangeArrowheads="1"/>
            </p:cNvPicPr>
            <p:nvPr/>
          </p:nvPicPr>
          <p:blipFill>
            <a:blip r:embed="rId4"/>
            <a:srcRect/>
            <a:stretch>
              <a:fillRect/>
            </a:stretch>
          </p:blipFill>
          <p:spPr bwMode="auto">
            <a:xfrm>
              <a:off x="-971550" y="3434259"/>
              <a:ext cx="1995487" cy="1557338"/>
            </a:xfrm>
            <a:prstGeom prst="rect">
              <a:avLst/>
            </a:prstGeom>
            <a:noFill/>
            <a:ln w="9525">
              <a:noFill/>
              <a:miter lim="800000"/>
              <a:headEnd/>
              <a:tailEnd/>
            </a:ln>
          </p:spPr>
        </p:pic>
        <p:sp>
          <p:nvSpPr>
            <p:cNvPr id="15370" name="Rectangle 4"/>
            <p:cNvSpPr>
              <a:spLocks noChangeArrowheads="1"/>
            </p:cNvSpPr>
            <p:nvPr/>
          </p:nvSpPr>
          <p:spPr bwMode="auto">
            <a:xfrm>
              <a:off x="-2021681" y="2102848"/>
              <a:ext cx="3879056" cy="1331411"/>
            </a:xfrm>
            <a:prstGeom prst="rect">
              <a:avLst/>
            </a:prstGeom>
            <a:noFill/>
            <a:ln w="9525">
              <a:noFill/>
              <a:miter lim="800000"/>
              <a:headEnd/>
              <a:tailEnd/>
            </a:ln>
          </p:spPr>
          <p:txBody>
            <a:bodyPr>
              <a:spAutoFit/>
            </a:bodyPr>
            <a:lstStyle/>
            <a:p>
              <a:pPr algn="ctr" rtl="1">
                <a:lnSpc>
                  <a:spcPct val="150000"/>
                </a:lnSpc>
              </a:pPr>
              <a:r>
                <a:rPr lang="ar-KW" sz="2800">
                  <a:solidFill>
                    <a:srgbClr val="00B050"/>
                  </a:solidFill>
                  <a:latin typeface="Times New Roman" pitchFamily="18" charset="0"/>
                  <a:cs typeface="Simplified Arabic" pitchFamily="18" charset="-78"/>
                </a:rPr>
                <a:t>أي يعيش الحيوان بالاعتماد على نفسه وقت الذبح</a:t>
              </a:r>
              <a:endParaRPr lang="en-US" sz="2800">
                <a:solidFill>
                  <a:srgbClr val="00B050"/>
                </a:solidFill>
                <a:latin typeface="Times New Roman" pitchFamily="18" charset="0"/>
                <a:cs typeface="Simplified Arabic" pitchFamily="18" charset="-78"/>
              </a:endParaRPr>
            </a:p>
          </p:txBody>
        </p:sp>
      </p:grpSp>
      <p:sp>
        <p:nvSpPr>
          <p:cNvPr id="15368" name="Rectangle 2"/>
          <p:cNvSpPr>
            <a:spLocks noChangeArrowheads="1"/>
          </p:cNvSpPr>
          <p:nvPr/>
        </p:nvSpPr>
        <p:spPr bwMode="auto">
          <a:xfrm>
            <a:off x="228600" y="76200"/>
            <a:ext cx="8534400" cy="584200"/>
          </a:xfrm>
          <a:prstGeom prst="rect">
            <a:avLst/>
          </a:prstGeom>
          <a:solidFill>
            <a:srgbClr val="00B050"/>
          </a:solidFill>
          <a:ln w="9525">
            <a:noFill/>
            <a:miter lim="800000"/>
            <a:headEnd/>
            <a:tailEnd/>
          </a:ln>
        </p:spPr>
        <p:txBody>
          <a:bodyPr>
            <a:spAutoFit/>
          </a:bodyPr>
          <a:lstStyle/>
          <a:p>
            <a:pPr algn="just" rtl="1"/>
            <a:r>
              <a:rPr lang="ar-KW" sz="3200">
                <a:solidFill>
                  <a:schemeClr val="bg1"/>
                </a:solidFill>
                <a:latin typeface="Simplified Arabic" pitchFamily="18" charset="-78"/>
                <a:cs typeface="Simplified Arabic" pitchFamily="18" charset="-78"/>
              </a:rPr>
              <a:t>الجانب الديني</a:t>
            </a:r>
            <a:endParaRPr lang="en-US" sz="3200">
              <a:solidFill>
                <a:schemeClr val="bg1"/>
              </a:solidFill>
              <a:latin typeface="Simplified Arabic" pitchFamily="18" charset="-78"/>
              <a:cs typeface="Simplified Arabic" pitchFamily="18" charset="-7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659"/>
                                        </p:tgtEl>
                                        <p:attrNameLst>
                                          <p:attrName>style.visibility</p:attrName>
                                        </p:attrNameLst>
                                      </p:cBhvr>
                                      <p:to>
                                        <p:strVal val="visible"/>
                                      </p:to>
                                    </p:set>
                                    <p:anim calcmode="lin" valueType="num">
                                      <p:cBhvr additive="base">
                                        <p:cTn id="7" dur="500" fill="hold"/>
                                        <p:tgtEl>
                                          <p:spTgt spid="27659"/>
                                        </p:tgtEl>
                                        <p:attrNameLst>
                                          <p:attrName>ppt_x</p:attrName>
                                        </p:attrNameLst>
                                      </p:cBhvr>
                                      <p:tavLst>
                                        <p:tav tm="0">
                                          <p:val>
                                            <p:strVal val="#ppt_x"/>
                                          </p:val>
                                        </p:tav>
                                        <p:tav tm="100000">
                                          <p:val>
                                            <p:strVal val="#ppt_x"/>
                                          </p:val>
                                        </p:tav>
                                      </p:tavLst>
                                    </p:anim>
                                    <p:anim calcmode="lin" valueType="num">
                                      <p:cBhvr additive="base">
                                        <p:cTn id="8" dur="500" fill="hold"/>
                                        <p:tgtEl>
                                          <p:spTgt spid="2765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8682"/>
                                        </p:tgtEl>
                                        <p:attrNameLst>
                                          <p:attrName>style.visibility</p:attrName>
                                        </p:attrNameLst>
                                      </p:cBhvr>
                                      <p:to>
                                        <p:strVal val="visible"/>
                                      </p:to>
                                    </p:set>
                                    <p:anim calcmode="lin" valueType="num">
                                      <p:cBhvr additive="base">
                                        <p:cTn id="31" dur="500" fill="hold"/>
                                        <p:tgtEl>
                                          <p:spTgt spid="28682"/>
                                        </p:tgtEl>
                                        <p:attrNameLst>
                                          <p:attrName>ppt_x</p:attrName>
                                        </p:attrNameLst>
                                      </p:cBhvr>
                                      <p:tavLst>
                                        <p:tav tm="0">
                                          <p:val>
                                            <p:strVal val="#ppt_x"/>
                                          </p:val>
                                        </p:tav>
                                        <p:tav tm="100000">
                                          <p:val>
                                            <p:strVal val="#ppt_x"/>
                                          </p:val>
                                        </p:tav>
                                      </p:tavLst>
                                    </p:anim>
                                    <p:anim calcmode="lin" valueType="num">
                                      <p:cBhvr additive="base">
                                        <p:cTn id="32" dur="500" fill="hold"/>
                                        <p:tgtEl>
                                          <p:spTgt spid="286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7659" grpId="0" animBg="1"/>
      <p:bldP spid="2868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ChangeArrowheads="1"/>
          </p:cNvSpPr>
          <p:nvPr/>
        </p:nvSpPr>
        <p:spPr bwMode="auto">
          <a:xfrm>
            <a:off x="228600" y="252413"/>
            <a:ext cx="7086600" cy="3789362"/>
          </a:xfrm>
          <a:prstGeom prst="rect">
            <a:avLst/>
          </a:prstGeom>
          <a:noFill/>
          <a:ln w="9525">
            <a:solidFill>
              <a:srgbClr val="FF3300"/>
            </a:solidFill>
            <a:miter lim="800000"/>
            <a:headEnd/>
            <a:tailEnd/>
          </a:ln>
        </p:spPr>
        <p:txBody>
          <a:bodyPr>
            <a:spAutoFit/>
          </a:bodyPr>
          <a:lstStyle/>
          <a:p>
            <a:pPr algn="just" rtl="1">
              <a:lnSpc>
                <a:spcPct val="200000"/>
              </a:lnSpc>
            </a:pPr>
            <a:r>
              <a:rPr lang="ar-KW" sz="3100">
                <a:latin typeface="Simplified Arabic" pitchFamily="18" charset="-78"/>
                <a:cs typeface="Simplified Arabic" pitchFamily="18" charset="-78"/>
              </a:rPr>
              <a:t>ويجب أن يكون واضحا أن الذبح بطريقة </a:t>
            </a:r>
            <a:r>
              <a:rPr lang="ar-KW" sz="3100">
                <a:solidFill>
                  <a:srgbClr val="006600"/>
                </a:solidFill>
                <a:latin typeface="Simplified Arabic" pitchFamily="18" charset="-78"/>
                <a:cs typeface="Simplified Arabic" pitchFamily="18" charset="-78"/>
              </a:rPr>
              <a:t>الحلال</a:t>
            </a:r>
            <a:r>
              <a:rPr lang="ar-KW" sz="3100">
                <a:latin typeface="Simplified Arabic" pitchFamily="18" charset="-78"/>
                <a:cs typeface="Simplified Arabic" pitchFamily="18" charset="-78"/>
              </a:rPr>
              <a:t> أو الشريعة الإسلامية يجب أن يكون السبب الفعلي لموت الحيوان أو الطير بواسطة سكين حادة فقط تذبح بحدها لا بثقلها وليس متزامناً مع طريقة موت أخرى.</a:t>
            </a:r>
            <a:endParaRPr lang="en-US" sz="3100">
              <a:latin typeface="Simplified Arabic" pitchFamily="18" charset="-78"/>
              <a:cs typeface="Simplified Arabic" pitchFamily="18" charset="-78"/>
            </a:endParaRPr>
          </a:p>
        </p:txBody>
      </p:sp>
      <p:sp>
        <p:nvSpPr>
          <p:cNvPr id="5" name="Rectangle 5"/>
          <p:cNvSpPr>
            <a:spLocks noChangeArrowheads="1"/>
          </p:cNvSpPr>
          <p:nvPr/>
        </p:nvSpPr>
        <p:spPr bwMode="auto">
          <a:xfrm>
            <a:off x="285750" y="4749800"/>
            <a:ext cx="8324850" cy="1816100"/>
          </a:xfrm>
          <a:prstGeom prst="rect">
            <a:avLst/>
          </a:prstGeom>
          <a:noFill/>
          <a:ln w="6350">
            <a:solidFill>
              <a:srgbClr val="006600"/>
            </a:solidFill>
            <a:miter lim="800000"/>
            <a:headEnd/>
            <a:tailEnd/>
          </a:ln>
        </p:spPr>
        <p:txBody>
          <a:bodyPr>
            <a:spAutoFit/>
          </a:bodyPr>
          <a:lstStyle/>
          <a:p>
            <a:pPr algn="just" rtl="1">
              <a:lnSpc>
                <a:spcPct val="200000"/>
              </a:lnSpc>
            </a:pPr>
            <a:r>
              <a:rPr lang="ar-KW" sz="2800">
                <a:latin typeface="Simplified Arabic" pitchFamily="18" charset="-78"/>
                <a:cs typeface="Simplified Arabic" pitchFamily="18" charset="-78"/>
              </a:rPr>
              <a:t>أدوات الصعق (إذا استعملت قبل الذبح) قد تشترك في تسببها في موت الحيوان أو الطير. </a:t>
            </a:r>
            <a:endParaRPr lang="en-US" sz="2800">
              <a:latin typeface="Simplified Arabic" pitchFamily="18" charset="-78"/>
              <a:cs typeface="Simplified Arabic" pitchFamily="18" charset="-78"/>
            </a:endParaRPr>
          </a:p>
        </p:txBody>
      </p:sp>
      <p:pic>
        <p:nvPicPr>
          <p:cNvPr id="16388" name="Picture 4"/>
          <p:cNvPicPr>
            <a:picLocks noChangeAspect="1" noChangeArrowheads="1"/>
          </p:cNvPicPr>
          <p:nvPr/>
        </p:nvPicPr>
        <p:blipFill>
          <a:blip r:embed="rId2"/>
          <a:srcRect/>
          <a:stretch>
            <a:fillRect/>
          </a:stretch>
        </p:blipFill>
        <p:spPr bwMode="auto">
          <a:xfrm>
            <a:off x="7543800" y="533400"/>
            <a:ext cx="1371600" cy="2209800"/>
          </a:xfrm>
          <a:prstGeom prst="rect">
            <a:avLst/>
          </a:prstGeom>
          <a:noFill/>
          <a:ln w="9525">
            <a:noFill/>
            <a:miter lim="800000"/>
            <a:headEnd/>
            <a:tailEnd/>
          </a:ln>
        </p:spPr>
      </p:pic>
      <p:pic>
        <p:nvPicPr>
          <p:cNvPr id="16389" name="Picture 5"/>
          <p:cNvPicPr>
            <a:picLocks noChangeAspect="1" noChangeArrowheads="1"/>
          </p:cNvPicPr>
          <p:nvPr/>
        </p:nvPicPr>
        <p:blipFill>
          <a:blip r:embed="rId3"/>
          <a:srcRect/>
          <a:stretch>
            <a:fillRect/>
          </a:stretch>
        </p:blipFill>
        <p:spPr bwMode="auto">
          <a:xfrm>
            <a:off x="7543800" y="2895600"/>
            <a:ext cx="1533525" cy="15335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6"/>
          <p:cNvSpPr>
            <a:spLocks noChangeArrowheads="1"/>
          </p:cNvSpPr>
          <p:nvPr/>
        </p:nvSpPr>
        <p:spPr bwMode="auto">
          <a:xfrm>
            <a:off x="6400800" y="6488113"/>
            <a:ext cx="2368550" cy="369887"/>
          </a:xfrm>
          <a:prstGeom prst="rect">
            <a:avLst/>
          </a:prstGeom>
          <a:noFill/>
          <a:ln w="28575">
            <a:noFill/>
            <a:miter lim="800000"/>
            <a:headEnd/>
            <a:tailEnd/>
          </a:ln>
        </p:spPr>
        <p:txBody>
          <a:bodyPr>
            <a:spAutoFit/>
          </a:bodyPr>
          <a:lstStyle/>
          <a:p>
            <a:pPr algn="r" rtl="1"/>
            <a:r>
              <a:rPr lang="ar-KW">
                <a:latin typeface="Times New Roman" pitchFamily="18" charset="0"/>
                <a:cs typeface="Times New Roman" pitchFamily="18" charset="0"/>
              </a:rPr>
              <a:t>*خالد رضوان</a:t>
            </a:r>
            <a:endParaRPr lang="en-US"/>
          </a:p>
        </p:txBody>
      </p:sp>
      <p:sp>
        <p:nvSpPr>
          <p:cNvPr id="17411" name="Rectangle 4"/>
          <p:cNvSpPr>
            <a:spLocks noChangeArrowheads="1"/>
          </p:cNvSpPr>
          <p:nvPr/>
        </p:nvSpPr>
        <p:spPr bwMode="auto">
          <a:xfrm>
            <a:off x="122238" y="76200"/>
            <a:ext cx="8839200" cy="1322388"/>
          </a:xfrm>
          <a:prstGeom prst="rect">
            <a:avLst/>
          </a:prstGeom>
          <a:noFill/>
          <a:ln w="28575">
            <a:noFill/>
            <a:miter lim="800000"/>
            <a:headEnd/>
            <a:tailEnd/>
          </a:ln>
        </p:spPr>
        <p:txBody>
          <a:bodyPr>
            <a:spAutoFit/>
          </a:bodyPr>
          <a:lstStyle/>
          <a:p>
            <a:pPr algn="just" rtl="1">
              <a:lnSpc>
                <a:spcPts val="5000"/>
              </a:lnSpc>
            </a:pPr>
            <a:r>
              <a:rPr lang="ar-KW" sz="2800">
                <a:latin typeface="Simplified Arabic" pitchFamily="18" charset="-78"/>
                <a:cs typeface="Simplified Arabic" pitchFamily="18" charset="-78"/>
              </a:rPr>
              <a:t>هناك حاجة لعلماء المسلمين تحديد نقطة الموت لأن الموت عملية لا تحدث * على الفور.</a:t>
            </a:r>
          </a:p>
        </p:txBody>
      </p:sp>
      <p:sp>
        <p:nvSpPr>
          <p:cNvPr id="9" name="Rectangle 8"/>
          <p:cNvSpPr>
            <a:spLocks noChangeArrowheads="1"/>
          </p:cNvSpPr>
          <p:nvPr/>
        </p:nvSpPr>
        <p:spPr bwMode="auto">
          <a:xfrm>
            <a:off x="122238" y="1447800"/>
            <a:ext cx="8839200" cy="1374775"/>
          </a:xfrm>
          <a:prstGeom prst="rect">
            <a:avLst/>
          </a:prstGeom>
          <a:noFill/>
          <a:ln w="28575">
            <a:solidFill>
              <a:srgbClr val="006600"/>
            </a:solidFill>
            <a:miter lim="800000"/>
            <a:headEnd/>
            <a:tailEnd/>
          </a:ln>
        </p:spPr>
        <p:txBody>
          <a:bodyPr>
            <a:spAutoFit/>
          </a:bodyPr>
          <a:lstStyle/>
          <a:p>
            <a:pPr algn="just" rtl="1">
              <a:lnSpc>
                <a:spcPts val="5000"/>
              </a:lnSpc>
            </a:pPr>
            <a:r>
              <a:rPr lang="ar-KW" sz="2800">
                <a:latin typeface="Simplified Arabic" pitchFamily="18" charset="-78"/>
                <a:cs typeface="Simplified Arabic" pitchFamily="18" charset="-78"/>
              </a:rPr>
              <a:t>ويمكن أن تحتج المسالخ بزعمها أنها تذبح الحيوان وقت الاحتضار ولكن لم يمت بعد (</a:t>
            </a:r>
            <a:r>
              <a:rPr lang="ar-KW" sz="2800">
                <a:solidFill>
                  <a:srgbClr val="FF0000"/>
                </a:solidFill>
                <a:latin typeface="Simplified Arabic" pitchFamily="18" charset="-78"/>
                <a:cs typeface="Simplified Arabic" pitchFamily="18" charset="-78"/>
              </a:rPr>
              <a:t>لم يفرق هؤلاء بين الحركة الاختيارية وحركة المذبوح</a:t>
            </a:r>
            <a:r>
              <a:rPr lang="ar-KW" sz="2800">
                <a:latin typeface="Simplified Arabic" pitchFamily="18" charset="-78"/>
                <a:cs typeface="Simplified Arabic" pitchFamily="18" charset="-78"/>
              </a:rPr>
              <a:t>).</a:t>
            </a:r>
          </a:p>
        </p:txBody>
      </p:sp>
      <p:sp>
        <p:nvSpPr>
          <p:cNvPr id="13" name="Rectangle 12"/>
          <p:cNvSpPr>
            <a:spLocks noChangeArrowheads="1"/>
          </p:cNvSpPr>
          <p:nvPr/>
        </p:nvSpPr>
        <p:spPr bwMode="auto">
          <a:xfrm>
            <a:off x="122238" y="2895600"/>
            <a:ext cx="8839200" cy="1303338"/>
          </a:xfrm>
          <a:prstGeom prst="rect">
            <a:avLst/>
          </a:prstGeom>
          <a:noFill/>
          <a:ln w="28575">
            <a:noFill/>
            <a:miter lim="800000"/>
            <a:headEnd/>
            <a:tailEnd/>
          </a:ln>
        </p:spPr>
        <p:txBody>
          <a:bodyPr>
            <a:spAutoFit/>
          </a:bodyPr>
          <a:lstStyle/>
          <a:p>
            <a:pPr algn="just" rtl="1">
              <a:lnSpc>
                <a:spcPts val="5000"/>
              </a:lnSpc>
            </a:pPr>
            <a:r>
              <a:rPr lang="ar-KW" sz="2300">
                <a:latin typeface="Simplified Arabic" pitchFamily="18" charset="-78"/>
                <a:cs typeface="Simplified Arabic" pitchFamily="18" charset="-78"/>
              </a:rPr>
              <a:t>نحن بحاجة إلى القول: أن نقطة الموت هي النقطة التي ينشأ عندها الموت، ويجب أن لا يشارك معها أي وسيلة قتل (وفي غالب الأحيان يشارك الصعق في قتل الحيوان إذا أستعمل).</a:t>
            </a:r>
          </a:p>
        </p:txBody>
      </p:sp>
      <p:sp>
        <p:nvSpPr>
          <p:cNvPr id="14" name="Rectangle 13"/>
          <p:cNvSpPr>
            <a:spLocks noChangeArrowheads="1"/>
          </p:cNvSpPr>
          <p:nvPr/>
        </p:nvSpPr>
        <p:spPr bwMode="auto">
          <a:xfrm>
            <a:off x="122238" y="4343400"/>
            <a:ext cx="8839200" cy="2016125"/>
          </a:xfrm>
          <a:prstGeom prst="rect">
            <a:avLst/>
          </a:prstGeom>
          <a:noFill/>
          <a:ln w="28575">
            <a:solidFill>
              <a:srgbClr val="006600"/>
            </a:solidFill>
            <a:miter lim="800000"/>
            <a:headEnd/>
            <a:tailEnd/>
          </a:ln>
        </p:spPr>
        <p:txBody>
          <a:bodyPr>
            <a:spAutoFit/>
          </a:bodyPr>
          <a:lstStyle/>
          <a:p>
            <a:pPr algn="just" rtl="1">
              <a:lnSpc>
                <a:spcPts val="5000"/>
              </a:lnSpc>
            </a:pPr>
            <a:r>
              <a:rPr lang="ar-KW" sz="2800">
                <a:latin typeface="Simplified Arabic" pitchFamily="18" charset="-78"/>
                <a:cs typeface="Simplified Arabic" pitchFamily="18" charset="-78"/>
              </a:rPr>
              <a:t>وبالتالي وكأساس وقائي: يجب أن لا يسمح لأي تدخلات أخرى لذبح الحيوان قبل موته ل</a:t>
            </a:r>
            <a:r>
              <a:rPr lang="ar-KW" sz="2800">
                <a:solidFill>
                  <a:srgbClr val="FF3300"/>
                </a:solidFill>
                <a:latin typeface="Simplified Arabic" pitchFamily="18" charset="-78"/>
                <a:cs typeface="Simplified Arabic" pitchFamily="18" charset="-78"/>
              </a:rPr>
              <a:t>وجود خطر تأخر زمني للصعق </a:t>
            </a:r>
            <a:r>
              <a:rPr lang="ar-KW" sz="2800">
                <a:latin typeface="Simplified Arabic" pitchFamily="18" charset="-78"/>
                <a:cs typeface="Simplified Arabic" pitchFamily="18" charset="-78"/>
              </a:rPr>
              <a:t>أو</a:t>
            </a:r>
            <a:r>
              <a:rPr lang="ar-KW" sz="2800">
                <a:solidFill>
                  <a:srgbClr val="FF3300"/>
                </a:solidFill>
                <a:latin typeface="Simplified Arabic" pitchFamily="18" charset="-78"/>
                <a:cs typeface="Simplified Arabic" pitchFamily="18" charset="-78"/>
              </a:rPr>
              <a:t> وجود خطر صعق ثاني </a:t>
            </a:r>
            <a:r>
              <a:rPr lang="ar-KW" sz="2800">
                <a:latin typeface="Simplified Arabic" pitchFamily="18" charset="-78"/>
                <a:cs typeface="Simplified Arabic" pitchFamily="18" charset="-78"/>
              </a:rPr>
              <a:t>قد يؤدي إلى الموت بسببه قبل الذبح.</a:t>
            </a:r>
          </a:p>
        </p:txBody>
      </p:sp>
      <p:pic>
        <p:nvPicPr>
          <p:cNvPr id="17415" name="Picture 7"/>
          <p:cNvPicPr>
            <a:picLocks noChangeAspect="1" noChangeArrowheads="1"/>
          </p:cNvPicPr>
          <p:nvPr/>
        </p:nvPicPr>
        <p:blipFill>
          <a:blip r:embed="rId2"/>
          <a:srcRect/>
          <a:stretch>
            <a:fillRect/>
          </a:stretch>
        </p:blipFill>
        <p:spPr bwMode="auto">
          <a:xfrm>
            <a:off x="350838" y="5715000"/>
            <a:ext cx="792162" cy="1066800"/>
          </a:xfrm>
          <a:prstGeom prst="rect">
            <a:avLst/>
          </a:prstGeom>
          <a:noFill/>
          <a:ln w="2857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a:spLocks noChangeArrowheads="1"/>
          </p:cNvSpPr>
          <p:nvPr/>
        </p:nvSpPr>
        <p:spPr bwMode="auto">
          <a:xfrm>
            <a:off x="76200" y="3471863"/>
            <a:ext cx="8915400" cy="1481137"/>
          </a:xfrm>
          <a:prstGeom prst="rect">
            <a:avLst/>
          </a:prstGeom>
          <a:noFill/>
          <a:ln w="76200">
            <a:solidFill>
              <a:srgbClr val="006600"/>
            </a:solidFill>
            <a:miter lim="800000"/>
            <a:headEnd/>
            <a:tailEnd/>
          </a:ln>
        </p:spPr>
        <p:txBody>
          <a:bodyPr>
            <a:spAutoFit/>
          </a:bodyPr>
          <a:lstStyle/>
          <a:p>
            <a:pPr algn="just" rtl="1">
              <a:lnSpc>
                <a:spcPct val="150000"/>
              </a:lnSpc>
            </a:pPr>
            <a:r>
              <a:rPr lang="ar-KW" sz="3200"/>
              <a:t>تخترق الرصاصة أو القضيب الفولاذي الجمجمة فتجرح المخ بشكل دائم وتسبب له في النهاية الموت.</a:t>
            </a:r>
            <a:endParaRPr lang="ar-KW" sz="3200">
              <a:latin typeface="Times New Roman" pitchFamily="18" charset="0"/>
              <a:cs typeface="Times New Roman" pitchFamily="18" charset="0"/>
            </a:endParaRPr>
          </a:p>
        </p:txBody>
      </p:sp>
      <p:sp>
        <p:nvSpPr>
          <p:cNvPr id="8" name="Rectangle 7"/>
          <p:cNvSpPr>
            <a:spLocks noChangeArrowheads="1"/>
          </p:cNvSpPr>
          <p:nvPr/>
        </p:nvSpPr>
        <p:spPr bwMode="auto">
          <a:xfrm>
            <a:off x="228600" y="1020763"/>
            <a:ext cx="8763000" cy="2219325"/>
          </a:xfrm>
          <a:prstGeom prst="rect">
            <a:avLst/>
          </a:prstGeom>
          <a:noFill/>
          <a:ln w="9525">
            <a:noFill/>
            <a:miter lim="800000"/>
            <a:headEnd/>
            <a:tailEnd/>
          </a:ln>
        </p:spPr>
        <p:txBody>
          <a:bodyPr>
            <a:spAutoFit/>
          </a:bodyPr>
          <a:lstStyle/>
          <a:p>
            <a:pPr algn="just" rtl="1">
              <a:lnSpc>
                <a:spcPct val="150000"/>
              </a:lnSpc>
            </a:pPr>
            <a:r>
              <a:rPr lang="ar-KW" sz="3200">
                <a:latin typeface="Times New Roman" pitchFamily="18" charset="0"/>
                <a:cs typeface="Times New Roman" pitchFamily="18" charset="0"/>
              </a:rPr>
              <a:t>بالنسبة للماشية والغزلان </a:t>
            </a:r>
            <a:r>
              <a:rPr lang="ar-KW" sz="3200" u="sng">
                <a:solidFill>
                  <a:srgbClr val="FF0000"/>
                </a:solidFill>
                <a:latin typeface="Times New Roman" pitchFamily="18" charset="0"/>
                <a:cs typeface="Times New Roman" pitchFamily="18" charset="0"/>
              </a:rPr>
              <a:t>وفي بعض الأحيان الأغنام</a:t>
            </a:r>
            <a:r>
              <a:rPr lang="ar-KW" sz="3200">
                <a:latin typeface="Times New Roman" pitchFamily="18" charset="0"/>
                <a:cs typeface="Times New Roman" pitchFamily="18" charset="0"/>
              </a:rPr>
              <a:t>: يتم صعقها عن طريق إطلاق رصاصة تقليدية أو قضيب فولاذي من الصلب</a:t>
            </a:r>
            <a:r>
              <a:rPr lang="en-US" sz="3200">
                <a:latin typeface="Times New Roman" pitchFamily="18" charset="0"/>
                <a:cs typeface="Times New Roman" pitchFamily="18" charset="0"/>
              </a:rPr>
              <a:t> </a:t>
            </a:r>
            <a:r>
              <a:rPr lang="ar-KW" sz="3200">
                <a:latin typeface="Times New Roman" pitchFamily="18" charset="0"/>
                <a:cs typeface="Times New Roman" pitchFamily="18" charset="0"/>
              </a:rPr>
              <a:t>على رؤوسها (طريقة-الطلقة-على-الرأس) .</a:t>
            </a:r>
            <a:endParaRPr lang="en-US" sz="3200">
              <a:latin typeface="Times New Roman" pitchFamily="18" charset="0"/>
              <a:cs typeface="Times New Roman" pitchFamily="18" charset="0"/>
            </a:endParaRPr>
          </a:p>
        </p:txBody>
      </p:sp>
      <p:sp>
        <p:nvSpPr>
          <p:cNvPr id="18436" name="Rectangle 5"/>
          <p:cNvSpPr>
            <a:spLocks noChangeArrowheads="1"/>
          </p:cNvSpPr>
          <p:nvPr/>
        </p:nvSpPr>
        <p:spPr bwMode="auto">
          <a:xfrm>
            <a:off x="315913" y="152400"/>
            <a:ext cx="8794750" cy="584200"/>
          </a:xfrm>
          <a:prstGeom prst="rect">
            <a:avLst/>
          </a:prstGeom>
          <a:solidFill>
            <a:srgbClr val="FF9900"/>
          </a:solidFill>
          <a:ln w="9525">
            <a:noFill/>
            <a:miter lim="800000"/>
            <a:headEnd/>
            <a:tailEnd/>
          </a:ln>
        </p:spPr>
        <p:txBody>
          <a:bodyPr wrap="none">
            <a:spAutoFit/>
          </a:bodyPr>
          <a:lstStyle/>
          <a:p>
            <a:pPr algn="r" rtl="1"/>
            <a:r>
              <a:rPr lang="ar-KW" sz="3200">
                <a:solidFill>
                  <a:schemeClr val="bg1"/>
                </a:solidFill>
                <a:latin typeface="Times New Roman" pitchFamily="18" charset="0"/>
                <a:cs typeface="Times New Roman" pitchFamily="18" charset="0"/>
              </a:rPr>
              <a:t>الوسائل المستعملة قبل الذبح بالطرق غير الدينية في مسالخ الغرب</a:t>
            </a:r>
            <a:endParaRPr lang="ar-KW" sz="3200">
              <a:solidFill>
                <a:schemeClr val="bg1"/>
              </a:solidFill>
            </a:endParaRPr>
          </a:p>
        </p:txBody>
      </p:sp>
      <p:sp>
        <p:nvSpPr>
          <p:cNvPr id="12" name="Rectangle 4"/>
          <p:cNvSpPr>
            <a:spLocks noChangeArrowheads="1"/>
          </p:cNvSpPr>
          <p:nvPr/>
        </p:nvSpPr>
        <p:spPr bwMode="auto">
          <a:xfrm>
            <a:off x="76200" y="5130800"/>
            <a:ext cx="6219825" cy="1384300"/>
          </a:xfrm>
          <a:prstGeom prst="rect">
            <a:avLst/>
          </a:prstGeom>
          <a:noFill/>
          <a:ln w="9525">
            <a:solidFill>
              <a:schemeClr val="tx1"/>
            </a:solidFill>
            <a:miter lim="800000"/>
            <a:headEnd/>
            <a:tailEnd/>
          </a:ln>
        </p:spPr>
        <p:txBody>
          <a:bodyPr>
            <a:spAutoFit/>
          </a:bodyPr>
          <a:lstStyle/>
          <a:p>
            <a:pPr algn="just" rtl="1">
              <a:lnSpc>
                <a:spcPct val="150000"/>
              </a:lnSpc>
            </a:pPr>
            <a:r>
              <a:rPr lang="ar-KW" sz="2800">
                <a:solidFill>
                  <a:srgbClr val="FF0000"/>
                </a:solidFill>
                <a:latin typeface="Times New Roman" pitchFamily="18" charset="0"/>
                <a:cs typeface="Times New Roman" pitchFamily="18" charset="0"/>
              </a:rPr>
              <a:t>* هنا الحيوان قد مات وإخراج الدم من مخارجه  بعد مماته بسبب القتل (وليس الذبح) لا يجعل منه حلال.</a:t>
            </a:r>
            <a:endParaRPr lang="en-US" sz="2800">
              <a:solidFill>
                <a:srgbClr val="FF0000"/>
              </a:solidFill>
              <a:latin typeface="Times New Roman" pitchFamily="18" charset="0"/>
              <a:cs typeface="Times New Roman" pitchFamily="18" charset="0"/>
            </a:endParaRPr>
          </a:p>
        </p:txBody>
      </p:sp>
      <p:pic>
        <p:nvPicPr>
          <p:cNvPr id="18438" name="Picture 5"/>
          <p:cNvPicPr>
            <a:picLocks noChangeAspect="1" noChangeArrowheads="1"/>
          </p:cNvPicPr>
          <p:nvPr/>
        </p:nvPicPr>
        <p:blipFill>
          <a:blip r:embed="rId2"/>
          <a:srcRect/>
          <a:stretch>
            <a:fillRect/>
          </a:stretch>
        </p:blipFill>
        <p:spPr bwMode="auto">
          <a:xfrm>
            <a:off x="6448425" y="5186363"/>
            <a:ext cx="2162175" cy="14430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ChangeArrowheads="1"/>
          </p:cNvSpPr>
          <p:nvPr/>
        </p:nvSpPr>
        <p:spPr bwMode="auto">
          <a:xfrm>
            <a:off x="1905000" y="838200"/>
            <a:ext cx="6934200" cy="1308100"/>
          </a:xfrm>
          <a:prstGeom prst="rect">
            <a:avLst/>
          </a:prstGeom>
          <a:noFill/>
          <a:ln w="9525">
            <a:noFill/>
            <a:miter lim="800000"/>
            <a:headEnd/>
            <a:tailEnd/>
          </a:ln>
        </p:spPr>
        <p:txBody>
          <a:bodyPr>
            <a:spAutoFit/>
          </a:bodyPr>
          <a:lstStyle/>
          <a:p>
            <a:pPr algn="just" rtl="1">
              <a:lnSpc>
                <a:spcPct val="150000"/>
              </a:lnSpc>
            </a:pPr>
            <a:r>
              <a:rPr lang="ar-KW" sz="2800">
                <a:latin typeface="Times New Roman" pitchFamily="18" charset="0"/>
                <a:cs typeface="Times New Roman" pitchFamily="18" charset="0"/>
              </a:rPr>
              <a:t>معظم </a:t>
            </a:r>
            <a:r>
              <a:rPr lang="ar-KW" sz="2800" u="sng">
                <a:solidFill>
                  <a:srgbClr val="00B050"/>
                </a:solidFill>
                <a:latin typeface="Times New Roman" pitchFamily="18" charset="0"/>
                <a:cs typeface="Times New Roman" pitchFamily="18" charset="0"/>
              </a:rPr>
              <a:t>الذبح الحلال للحيوانات</a:t>
            </a:r>
            <a:r>
              <a:rPr lang="ar-KW" sz="2800">
                <a:latin typeface="Times New Roman" pitchFamily="18" charset="0"/>
                <a:cs typeface="Times New Roman" pitchFamily="18" charset="0"/>
              </a:rPr>
              <a:t> في مسالخ الغرب </a:t>
            </a:r>
            <a:r>
              <a:rPr lang="ar-KW" sz="2800">
                <a:solidFill>
                  <a:srgbClr val="03C6ED"/>
                </a:solidFill>
                <a:latin typeface="Times New Roman" pitchFamily="18" charset="0"/>
                <a:cs typeface="Times New Roman" pitchFamily="18" charset="0"/>
              </a:rPr>
              <a:t>والمصدرة للدول الإسلامية</a:t>
            </a:r>
            <a:r>
              <a:rPr lang="ar-KW" sz="2800">
                <a:latin typeface="Times New Roman" pitchFamily="18" charset="0"/>
                <a:cs typeface="Times New Roman" pitchFamily="18" charset="0"/>
              </a:rPr>
              <a:t> يستعمل فيها الصعق الكهربائي قبل الذبح </a:t>
            </a:r>
            <a:endParaRPr lang="en-US" sz="2800">
              <a:latin typeface="Times New Roman" pitchFamily="18" charset="0"/>
              <a:cs typeface="Times New Roman" pitchFamily="18" charset="0"/>
            </a:endParaRPr>
          </a:p>
        </p:txBody>
      </p:sp>
      <p:sp>
        <p:nvSpPr>
          <p:cNvPr id="7" name="Rectangle 3"/>
          <p:cNvSpPr>
            <a:spLocks noChangeArrowheads="1"/>
          </p:cNvSpPr>
          <p:nvPr/>
        </p:nvSpPr>
        <p:spPr bwMode="auto">
          <a:xfrm>
            <a:off x="152400" y="4648200"/>
            <a:ext cx="8686800" cy="1350963"/>
          </a:xfrm>
          <a:prstGeom prst="rect">
            <a:avLst/>
          </a:prstGeom>
          <a:noFill/>
          <a:ln w="9525">
            <a:solidFill>
              <a:schemeClr val="tx1"/>
            </a:solidFill>
            <a:miter lim="800000"/>
            <a:headEnd/>
            <a:tailEnd/>
          </a:ln>
        </p:spPr>
        <p:txBody>
          <a:bodyPr>
            <a:spAutoFit/>
          </a:bodyPr>
          <a:lstStyle/>
          <a:p>
            <a:pPr algn="just" rtl="1">
              <a:lnSpc>
                <a:spcPct val="150000"/>
              </a:lnSpc>
            </a:pPr>
            <a:r>
              <a:rPr lang="ar-KW" sz="2900">
                <a:latin typeface="Times New Roman" pitchFamily="18" charset="0"/>
                <a:cs typeface="Times New Roman" pitchFamily="18" charset="0"/>
              </a:rPr>
              <a:t>في بعض البلدان، مثل نيوزيلاندة، وبعد قطع الحلقوم، يتم إدخال عصا صدري داخل المريء</a:t>
            </a:r>
            <a:endParaRPr lang="en-US" sz="2900">
              <a:latin typeface="Times New Roman" pitchFamily="18" charset="0"/>
              <a:cs typeface="Times New Roman" pitchFamily="18" charset="0"/>
            </a:endParaRPr>
          </a:p>
        </p:txBody>
      </p:sp>
      <p:sp>
        <p:nvSpPr>
          <p:cNvPr id="10" name="Rectangle 3"/>
          <p:cNvSpPr>
            <a:spLocks noChangeArrowheads="1"/>
          </p:cNvSpPr>
          <p:nvPr/>
        </p:nvSpPr>
        <p:spPr bwMode="auto">
          <a:xfrm>
            <a:off x="152400" y="2362200"/>
            <a:ext cx="8686800" cy="2020888"/>
          </a:xfrm>
          <a:prstGeom prst="rect">
            <a:avLst/>
          </a:prstGeom>
          <a:noFill/>
          <a:ln w="19050">
            <a:solidFill>
              <a:srgbClr val="03C6ED"/>
            </a:solidFill>
            <a:miter lim="800000"/>
            <a:headEnd/>
            <a:tailEnd/>
          </a:ln>
        </p:spPr>
        <p:txBody>
          <a:bodyPr>
            <a:spAutoFit/>
          </a:bodyPr>
          <a:lstStyle/>
          <a:p>
            <a:pPr algn="just" rtl="1">
              <a:lnSpc>
                <a:spcPct val="150000"/>
              </a:lnSpc>
            </a:pPr>
            <a:r>
              <a:rPr lang="ar-KW" sz="2900">
                <a:latin typeface="Times New Roman" pitchFamily="18" charset="0"/>
                <a:cs typeface="Times New Roman" pitchFamily="18" charset="0"/>
              </a:rPr>
              <a:t>يتم السيطرة على الأبقار، والأغنام بواسطة فرجار كهربائي يمر من خلاله جهد كهربائي لتعطى صدمات كهربائية، بعدها يقطع الحلقوم بالسكين، ويسمح للحيوان بالنزف   </a:t>
            </a:r>
            <a:endParaRPr lang="en-US" sz="2900">
              <a:latin typeface="Times New Roman" pitchFamily="18" charset="0"/>
              <a:cs typeface="Times New Roman" pitchFamily="18" charset="0"/>
            </a:endParaRPr>
          </a:p>
        </p:txBody>
      </p:sp>
      <p:sp>
        <p:nvSpPr>
          <p:cNvPr id="19461" name="Rectangle 5"/>
          <p:cNvSpPr>
            <a:spLocks noChangeArrowheads="1"/>
          </p:cNvSpPr>
          <p:nvPr/>
        </p:nvSpPr>
        <p:spPr bwMode="auto">
          <a:xfrm>
            <a:off x="1447800" y="152400"/>
            <a:ext cx="7661275" cy="554038"/>
          </a:xfrm>
          <a:prstGeom prst="rect">
            <a:avLst/>
          </a:prstGeom>
          <a:solidFill>
            <a:srgbClr val="FF9900"/>
          </a:solidFill>
          <a:ln w="9525">
            <a:noFill/>
            <a:miter lim="800000"/>
            <a:headEnd/>
            <a:tailEnd/>
          </a:ln>
        </p:spPr>
        <p:txBody>
          <a:bodyPr wrap="none">
            <a:spAutoFit/>
          </a:bodyPr>
          <a:lstStyle/>
          <a:p>
            <a:pPr algn="just" rtl="1"/>
            <a:r>
              <a:rPr lang="ar-KW" sz="3000">
                <a:solidFill>
                  <a:schemeClr val="bg1"/>
                </a:solidFill>
                <a:latin typeface="Times New Roman" pitchFamily="18" charset="0"/>
                <a:cs typeface="Times New Roman" pitchFamily="18" charset="0"/>
              </a:rPr>
              <a:t>الوسائل المستعملة بالطرق الدينية قبل الذبح في مسالخ الغرب</a:t>
            </a:r>
            <a:endParaRPr lang="ar-KW" sz="3000">
              <a:solidFill>
                <a:schemeClr val="bg1"/>
              </a:solidFill>
            </a:endParaRPr>
          </a:p>
        </p:txBody>
      </p:sp>
      <p:pic>
        <p:nvPicPr>
          <p:cNvPr id="19462" name="Picture 8" descr="http://www.jarvissouthafrica.co.za/images/electric%20stunning.jpg"/>
          <p:cNvPicPr>
            <a:picLocks noChangeAspect="1" noChangeArrowheads="1"/>
          </p:cNvPicPr>
          <p:nvPr/>
        </p:nvPicPr>
        <p:blipFill>
          <a:blip r:embed="rId2"/>
          <a:srcRect/>
          <a:stretch>
            <a:fillRect/>
          </a:stretch>
        </p:blipFill>
        <p:spPr bwMode="auto">
          <a:xfrm>
            <a:off x="228600" y="706438"/>
            <a:ext cx="1524000" cy="1579562"/>
          </a:xfrm>
          <a:prstGeom prst="rect">
            <a:avLst/>
          </a:prstGeom>
          <a:noFill/>
          <a:ln w="9525">
            <a:solidFill>
              <a:srgbClr val="000000"/>
            </a:solidFill>
            <a:miter lim="800000"/>
            <a:headEnd/>
            <a:tailEnd/>
          </a:ln>
        </p:spPr>
      </p:pic>
      <p:sp>
        <p:nvSpPr>
          <p:cNvPr id="8" name="Rectangle 7"/>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Rectangle 11"/>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a:spLocks noChangeArrowheads="1"/>
          </p:cNvSpPr>
          <p:nvPr/>
        </p:nvSpPr>
        <p:spPr bwMode="auto">
          <a:xfrm>
            <a:off x="228600" y="1700213"/>
            <a:ext cx="6678613" cy="2030412"/>
          </a:xfrm>
          <a:prstGeom prst="rect">
            <a:avLst/>
          </a:prstGeom>
          <a:noFill/>
          <a:ln w="9525">
            <a:noFill/>
            <a:miter lim="800000"/>
            <a:headEnd/>
            <a:tailEnd/>
          </a:ln>
        </p:spPr>
        <p:txBody>
          <a:bodyPr>
            <a:spAutoFit/>
          </a:bodyPr>
          <a:lstStyle/>
          <a:p>
            <a:pPr algn="just" rtl="1">
              <a:lnSpc>
                <a:spcPct val="150000"/>
              </a:lnSpc>
            </a:pPr>
            <a:r>
              <a:rPr lang="ar-KW" sz="2800">
                <a:latin typeface="Simplified Arabic" pitchFamily="18" charset="-78"/>
                <a:cs typeface="Simplified Arabic" pitchFamily="18" charset="-78"/>
              </a:rPr>
              <a:t>تعلق الطيور رأسا على عقب وبعد ذلك تتلقى صدمة كهربائية عن طريق غمر رؤوسها في حوض ماء مكهرب  </a:t>
            </a:r>
            <a:r>
              <a:rPr lang="ar-KW" sz="2800" u="sng">
                <a:latin typeface="Simplified Arabic" pitchFamily="18" charset="-78"/>
                <a:cs typeface="Simplified Arabic" pitchFamily="18" charset="-78"/>
              </a:rPr>
              <a:t>أو تتعرض رؤوسها الى تيار كهربائي مباشر</a:t>
            </a:r>
            <a:endParaRPr lang="ar-KW" sz="2800">
              <a:latin typeface="Simplified Arabic" pitchFamily="18" charset="-78"/>
              <a:cs typeface="Simplified Arabic" pitchFamily="18" charset="-78"/>
            </a:endParaRPr>
          </a:p>
        </p:txBody>
      </p:sp>
      <p:grpSp>
        <p:nvGrpSpPr>
          <p:cNvPr id="3" name="Group 3"/>
          <p:cNvGrpSpPr>
            <a:grpSpLocks/>
          </p:cNvGrpSpPr>
          <p:nvPr/>
        </p:nvGrpSpPr>
        <p:grpSpPr bwMode="auto">
          <a:xfrm>
            <a:off x="228600" y="4800600"/>
            <a:ext cx="8766175" cy="1954213"/>
            <a:chOff x="228600" y="4800601"/>
            <a:chExt cx="8765786" cy="1953219"/>
          </a:xfrm>
        </p:grpSpPr>
        <p:sp>
          <p:nvSpPr>
            <p:cNvPr id="20488" name="Rectangle 3"/>
            <p:cNvSpPr>
              <a:spLocks noChangeArrowheads="1"/>
            </p:cNvSpPr>
            <p:nvPr/>
          </p:nvSpPr>
          <p:spPr bwMode="auto">
            <a:xfrm>
              <a:off x="228600" y="4800601"/>
              <a:ext cx="6678201" cy="1953219"/>
            </a:xfrm>
            <a:prstGeom prst="rect">
              <a:avLst/>
            </a:prstGeom>
            <a:noFill/>
            <a:ln w="9525">
              <a:noFill/>
              <a:miter lim="800000"/>
              <a:headEnd/>
              <a:tailEnd/>
            </a:ln>
          </p:spPr>
          <p:txBody>
            <a:bodyPr>
              <a:spAutoFit/>
            </a:bodyPr>
            <a:lstStyle/>
            <a:p>
              <a:pPr algn="just" rtl="1">
                <a:lnSpc>
                  <a:spcPct val="150000"/>
                </a:lnSpc>
              </a:pPr>
              <a:r>
                <a:rPr lang="ar-KW" sz="2800">
                  <a:latin typeface="Times New Roman" pitchFamily="18" charset="0"/>
                  <a:cs typeface="Times New Roman" pitchFamily="18" charset="0"/>
                </a:rPr>
                <a:t>أحيانا يتم صعق الطيور باستخدام غاز ثاني أكسيد الكربون  ممزوج بالأرجون حتى </a:t>
              </a:r>
              <a:r>
                <a:rPr lang="ar-KW" sz="2800" i="1">
                  <a:solidFill>
                    <a:srgbClr val="FF0000"/>
                  </a:solidFill>
                  <a:latin typeface="Times New Roman" pitchFamily="18" charset="0"/>
                  <a:cs typeface="Times New Roman" pitchFamily="18" charset="0"/>
                </a:rPr>
                <a:t>تفقد وعيها تماماً </a:t>
              </a:r>
              <a:r>
                <a:rPr lang="ar-KW" sz="2800">
                  <a:latin typeface="Times New Roman" pitchFamily="18" charset="0"/>
                  <a:cs typeface="Times New Roman" pitchFamily="18" charset="0"/>
                </a:rPr>
                <a:t>وذلك أثناء فترة نقلها إلى المسلخ</a:t>
              </a:r>
            </a:p>
          </p:txBody>
        </p:sp>
        <p:pic>
          <p:nvPicPr>
            <p:cNvPr id="20489" name="Picture 5"/>
            <p:cNvPicPr>
              <a:picLocks noChangeAspect="1" noChangeArrowheads="1"/>
            </p:cNvPicPr>
            <p:nvPr/>
          </p:nvPicPr>
          <p:blipFill>
            <a:blip r:embed="rId2"/>
            <a:srcRect/>
            <a:stretch>
              <a:fillRect/>
            </a:stretch>
          </p:blipFill>
          <p:spPr bwMode="auto">
            <a:xfrm>
              <a:off x="7162799" y="5105400"/>
              <a:ext cx="1831587" cy="1371600"/>
            </a:xfrm>
            <a:prstGeom prst="rect">
              <a:avLst/>
            </a:prstGeom>
            <a:noFill/>
            <a:ln w="9525">
              <a:noFill/>
              <a:miter lim="800000"/>
              <a:headEnd/>
              <a:tailEnd/>
            </a:ln>
          </p:spPr>
        </p:pic>
      </p:grpSp>
      <p:sp>
        <p:nvSpPr>
          <p:cNvPr id="20484" name="Rectangle 3"/>
          <p:cNvSpPr>
            <a:spLocks noChangeArrowheads="1"/>
          </p:cNvSpPr>
          <p:nvPr/>
        </p:nvSpPr>
        <p:spPr bwMode="auto">
          <a:xfrm>
            <a:off x="381000" y="304800"/>
            <a:ext cx="8458200" cy="661988"/>
          </a:xfrm>
          <a:prstGeom prst="rect">
            <a:avLst/>
          </a:prstGeom>
          <a:noFill/>
          <a:ln w="9525">
            <a:noFill/>
            <a:miter lim="800000"/>
            <a:headEnd/>
            <a:tailEnd/>
          </a:ln>
        </p:spPr>
        <p:txBody>
          <a:bodyPr>
            <a:spAutoFit/>
          </a:bodyPr>
          <a:lstStyle/>
          <a:p>
            <a:pPr algn="just" rtl="1">
              <a:lnSpc>
                <a:spcPct val="150000"/>
              </a:lnSpc>
            </a:pPr>
            <a:endParaRPr lang="ar-KW" sz="2800">
              <a:latin typeface="Times New Roman" pitchFamily="18" charset="0"/>
              <a:cs typeface="Times New Roman" pitchFamily="18" charset="0"/>
            </a:endParaRPr>
          </a:p>
        </p:txBody>
      </p:sp>
      <p:sp>
        <p:nvSpPr>
          <p:cNvPr id="2" name="Rectangle 1"/>
          <p:cNvSpPr>
            <a:spLocks noChangeArrowheads="1"/>
          </p:cNvSpPr>
          <p:nvPr/>
        </p:nvSpPr>
        <p:spPr bwMode="auto">
          <a:xfrm>
            <a:off x="-76200" y="3833813"/>
            <a:ext cx="6983413" cy="661987"/>
          </a:xfrm>
          <a:prstGeom prst="rect">
            <a:avLst/>
          </a:prstGeom>
          <a:noFill/>
          <a:ln w="9525">
            <a:noFill/>
            <a:miter lim="800000"/>
            <a:headEnd/>
            <a:tailEnd/>
          </a:ln>
        </p:spPr>
        <p:txBody>
          <a:bodyPr wrap="none">
            <a:spAutoFit/>
          </a:bodyPr>
          <a:lstStyle/>
          <a:p>
            <a:pPr algn="just" rtl="1">
              <a:lnSpc>
                <a:spcPct val="150000"/>
              </a:lnSpc>
            </a:pPr>
            <a:r>
              <a:rPr lang="ar-KW" sz="2800">
                <a:latin typeface="Times New Roman" pitchFamily="18" charset="0"/>
                <a:cs typeface="Times New Roman" pitchFamily="18" charset="0"/>
              </a:rPr>
              <a:t>بعد أن تصعق الطيور، تذبح من حلقومها ويسمح لها بالنزف</a:t>
            </a:r>
          </a:p>
        </p:txBody>
      </p:sp>
      <p:pic>
        <p:nvPicPr>
          <p:cNvPr id="20486" name="عنصر نائب للمحتوى 5" descr="1.bmp"/>
          <p:cNvPicPr>
            <a:picLocks noGrp="1" noChangeAspect="1"/>
          </p:cNvPicPr>
          <p:nvPr>
            <p:ph idx="1"/>
          </p:nvPr>
        </p:nvPicPr>
        <p:blipFill>
          <a:blip r:embed="rId3"/>
          <a:srcRect/>
          <a:stretch>
            <a:fillRect/>
          </a:stretch>
        </p:blipFill>
        <p:spPr>
          <a:xfrm>
            <a:off x="6986588" y="1981200"/>
            <a:ext cx="2157412" cy="1447800"/>
          </a:xfrm>
        </p:spPr>
      </p:pic>
      <p:sp>
        <p:nvSpPr>
          <p:cNvPr id="20487" name="Rectangle 5"/>
          <p:cNvSpPr>
            <a:spLocks noChangeArrowheads="1"/>
          </p:cNvSpPr>
          <p:nvPr/>
        </p:nvSpPr>
        <p:spPr bwMode="auto">
          <a:xfrm>
            <a:off x="76200" y="133350"/>
            <a:ext cx="9067800" cy="1481138"/>
          </a:xfrm>
          <a:prstGeom prst="rect">
            <a:avLst/>
          </a:prstGeom>
          <a:solidFill>
            <a:srgbClr val="FF9900"/>
          </a:solidFill>
          <a:ln w="9525">
            <a:noFill/>
            <a:miter lim="800000"/>
            <a:headEnd/>
            <a:tailEnd/>
          </a:ln>
        </p:spPr>
        <p:txBody>
          <a:bodyPr>
            <a:spAutoFit/>
          </a:bodyPr>
          <a:lstStyle/>
          <a:p>
            <a:pPr algn="just" rtl="1">
              <a:lnSpc>
                <a:spcPct val="150000"/>
              </a:lnSpc>
            </a:pPr>
            <a:r>
              <a:rPr lang="ar-KW" sz="3200">
                <a:solidFill>
                  <a:schemeClr val="bg1"/>
                </a:solidFill>
                <a:latin typeface="Times New Roman" pitchFamily="18" charset="0"/>
                <a:cs typeface="Times New Roman" pitchFamily="18" charset="0"/>
              </a:rPr>
              <a:t>معظم </a:t>
            </a:r>
            <a:r>
              <a:rPr lang="ar-KW" sz="3200" u="sng">
                <a:solidFill>
                  <a:schemeClr val="bg1"/>
                </a:solidFill>
                <a:latin typeface="Times New Roman" pitchFamily="18" charset="0"/>
                <a:cs typeface="Times New Roman" pitchFamily="18" charset="0"/>
              </a:rPr>
              <a:t>الذبح الحلال للطيور</a:t>
            </a:r>
            <a:r>
              <a:rPr lang="ar-KW" sz="3200">
                <a:solidFill>
                  <a:schemeClr val="bg1"/>
                </a:solidFill>
                <a:latin typeface="Times New Roman" pitchFamily="18" charset="0"/>
                <a:cs typeface="Times New Roman" pitchFamily="18" charset="0"/>
              </a:rPr>
              <a:t> في مسالخ الغرب </a:t>
            </a:r>
            <a:r>
              <a:rPr lang="ar-KW" sz="3200">
                <a:solidFill>
                  <a:srgbClr val="03C6ED"/>
                </a:solidFill>
                <a:latin typeface="Times New Roman" pitchFamily="18" charset="0"/>
                <a:cs typeface="Times New Roman" pitchFamily="18" charset="0"/>
              </a:rPr>
              <a:t>والمصدرة لحومها للدول الإسلامية </a:t>
            </a:r>
            <a:r>
              <a:rPr lang="ar-KW" sz="3200">
                <a:solidFill>
                  <a:schemeClr val="bg1"/>
                </a:solidFill>
                <a:latin typeface="Times New Roman" pitchFamily="18" charset="0"/>
                <a:cs typeface="Times New Roman" pitchFamily="18" charset="0"/>
              </a:rPr>
              <a:t>يستعمل فيها الصعق الكهربائي قبل الذبح </a:t>
            </a:r>
            <a:endParaRPr lang="en-US" sz="320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5" descr="http://4.bp.blogspot.com/_oejkmVXrkYA/SbzR_WkoqlI/AAAAAAAAACw/ZBC4SpBxKRA/s1600-R/bism.gif"/>
          <p:cNvPicPr>
            <a:picLocks noChangeAspect="1" noChangeArrowheads="1"/>
          </p:cNvPicPr>
          <p:nvPr/>
        </p:nvPicPr>
        <p:blipFill>
          <a:blip r:embed="rId2"/>
          <a:srcRect/>
          <a:stretch>
            <a:fillRect/>
          </a:stretch>
        </p:blipFill>
        <p:spPr bwMode="auto">
          <a:xfrm>
            <a:off x="4038600" y="1323988"/>
            <a:ext cx="914400" cy="1217613"/>
          </a:xfrm>
          <a:prstGeom prst="rect">
            <a:avLst/>
          </a:prstGeom>
          <a:noFill/>
          <a:ln w="9525">
            <a:noFill/>
            <a:miter lim="800000"/>
            <a:headEnd/>
            <a:tailEnd/>
          </a:ln>
        </p:spPr>
      </p:pic>
      <p:sp>
        <p:nvSpPr>
          <p:cNvPr id="3075" name="Title 1"/>
          <p:cNvSpPr txBox="1">
            <a:spLocks/>
          </p:cNvSpPr>
          <p:nvPr/>
        </p:nvSpPr>
        <p:spPr bwMode="auto">
          <a:xfrm>
            <a:off x="685800" y="2619388"/>
            <a:ext cx="7772400" cy="2667000"/>
          </a:xfrm>
          <a:prstGeom prst="rect">
            <a:avLst/>
          </a:prstGeom>
          <a:noFill/>
          <a:ln w="9525">
            <a:noFill/>
            <a:miter lim="800000"/>
            <a:headEnd/>
            <a:tailEnd/>
          </a:ln>
        </p:spPr>
        <p:txBody>
          <a:bodyPr/>
          <a:lstStyle/>
          <a:p>
            <a:pPr algn="ctr" rtl="1"/>
            <a:endParaRPr lang="en-US" sz="3600" dirty="0">
              <a:solidFill>
                <a:schemeClr val="tx1">
                  <a:lumMod val="75000"/>
                  <a:lumOff val="25000"/>
                </a:schemeClr>
              </a:solidFill>
            </a:endParaRPr>
          </a:p>
          <a:p>
            <a:pPr algn="ctr" rtl="1"/>
            <a:r>
              <a:rPr lang="ar-KW" sz="3600" dirty="0">
                <a:solidFill>
                  <a:schemeClr val="tx1">
                    <a:lumMod val="75000"/>
                    <a:lumOff val="25000"/>
                  </a:schemeClr>
                </a:solidFill>
              </a:rPr>
              <a:t>مفاهيم في وسائل التدويخ (الصعق) مع ذبح الحيوانات والطيور</a:t>
            </a:r>
          </a:p>
          <a:p>
            <a:pPr algn="ctr" rtl="1"/>
            <a:r>
              <a:rPr lang="ar-KW" sz="3600" dirty="0">
                <a:solidFill>
                  <a:srgbClr val="00B050"/>
                </a:solidFill>
                <a:latin typeface="Arial Rounded MT Bold" pitchFamily="34" charset="0"/>
                <a:cs typeface="Simplified Arabic" pitchFamily="18" charset="-78"/>
              </a:rPr>
              <a:t>مع التركيز على المتطلبات الدينية</a:t>
            </a:r>
            <a:endParaRPr lang="en-US" sz="3600" dirty="0">
              <a:solidFill>
                <a:srgbClr val="00B050"/>
              </a:solidFill>
              <a:latin typeface="Arial Rounded MT Bold" pitchFamily="34" charset="0"/>
              <a:cs typeface="Simplified Arabic" pitchFamily="18" charset="-78"/>
            </a:endParaRP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ChangeArrowheads="1"/>
          </p:cNvSpPr>
          <p:nvPr/>
        </p:nvSpPr>
        <p:spPr bwMode="auto">
          <a:xfrm>
            <a:off x="228600" y="341313"/>
            <a:ext cx="8610600" cy="738187"/>
          </a:xfrm>
          <a:prstGeom prst="rect">
            <a:avLst/>
          </a:prstGeom>
          <a:noFill/>
          <a:ln w="9525">
            <a:solidFill>
              <a:schemeClr val="tx1"/>
            </a:solidFill>
            <a:miter lim="800000"/>
            <a:headEnd/>
            <a:tailEnd/>
          </a:ln>
        </p:spPr>
        <p:txBody>
          <a:bodyPr>
            <a:spAutoFit/>
          </a:bodyPr>
          <a:lstStyle/>
          <a:p>
            <a:pPr algn="just" rtl="1">
              <a:lnSpc>
                <a:spcPct val="150000"/>
              </a:lnSpc>
            </a:pPr>
            <a:r>
              <a:rPr lang="ar-KW" sz="2800">
                <a:latin typeface="Simplified Arabic" pitchFamily="18" charset="-78"/>
                <a:cs typeface="Simplified Arabic" pitchFamily="18" charset="-78"/>
              </a:rPr>
              <a:t>للكلمة </a:t>
            </a:r>
            <a:r>
              <a:rPr lang="ar-KW" sz="2800" i="1">
                <a:solidFill>
                  <a:srgbClr val="FF0000"/>
                </a:solidFill>
                <a:latin typeface="Simplified Arabic" pitchFamily="18" charset="-78"/>
                <a:cs typeface="Simplified Arabic" pitchFamily="18" charset="-78"/>
              </a:rPr>
              <a:t>تفقد وعيها</a:t>
            </a:r>
            <a:r>
              <a:rPr lang="ar-KW" sz="2800">
                <a:latin typeface="Simplified Arabic" pitchFamily="18" charset="-78"/>
                <a:cs typeface="Simplified Arabic" pitchFamily="18" charset="-78"/>
              </a:rPr>
              <a:t> تأثير سحري على المستهلك</a:t>
            </a:r>
            <a:endParaRPr lang="en-US" sz="2800" b="0">
              <a:latin typeface="Times New Roman" pitchFamily="18" charset="0"/>
              <a:cs typeface="Times New Roman" pitchFamily="18" charset="0"/>
            </a:endParaRPr>
          </a:p>
        </p:txBody>
      </p:sp>
      <p:sp>
        <p:nvSpPr>
          <p:cNvPr id="9" name="Rectangle 3"/>
          <p:cNvSpPr>
            <a:spLocks noChangeArrowheads="1"/>
          </p:cNvSpPr>
          <p:nvPr/>
        </p:nvSpPr>
        <p:spPr bwMode="auto">
          <a:xfrm>
            <a:off x="228600" y="1408113"/>
            <a:ext cx="8610600" cy="1331912"/>
          </a:xfrm>
          <a:prstGeom prst="rect">
            <a:avLst/>
          </a:prstGeom>
          <a:noFill/>
          <a:ln w="9525">
            <a:solidFill>
              <a:schemeClr val="tx1"/>
            </a:solidFill>
            <a:miter lim="800000"/>
            <a:headEnd/>
            <a:tailEnd/>
          </a:ln>
        </p:spPr>
        <p:txBody>
          <a:bodyPr>
            <a:spAutoFit/>
          </a:bodyPr>
          <a:lstStyle/>
          <a:p>
            <a:pPr algn="just" rtl="1">
              <a:lnSpc>
                <a:spcPct val="150000"/>
              </a:lnSpc>
            </a:pPr>
            <a:r>
              <a:rPr lang="ar-KW" sz="2800">
                <a:latin typeface="Simplified Arabic" pitchFamily="18" charset="-78"/>
                <a:cs typeface="Simplified Arabic" pitchFamily="18" charset="-78"/>
              </a:rPr>
              <a:t>هل فعلاً تريد صناعة اللحوم أن تجعل الحيوانات أو الطيور بلا وعي وقت الذبح؟ وهل يهمها ذلك؟</a:t>
            </a:r>
            <a:endParaRPr lang="en-US" sz="2800" b="0">
              <a:latin typeface="Times New Roman" pitchFamily="18" charset="0"/>
              <a:cs typeface="Times New Roman" pitchFamily="18" charset="0"/>
            </a:endParaRPr>
          </a:p>
        </p:txBody>
      </p:sp>
      <p:sp>
        <p:nvSpPr>
          <p:cNvPr id="10" name="Rectangle 3"/>
          <p:cNvSpPr>
            <a:spLocks noChangeArrowheads="1"/>
          </p:cNvSpPr>
          <p:nvPr/>
        </p:nvSpPr>
        <p:spPr bwMode="auto">
          <a:xfrm>
            <a:off x="228600" y="4913313"/>
            <a:ext cx="8610600" cy="1331912"/>
          </a:xfrm>
          <a:prstGeom prst="rect">
            <a:avLst/>
          </a:prstGeom>
          <a:noFill/>
          <a:ln w="9525">
            <a:noFill/>
            <a:miter lim="800000"/>
            <a:headEnd/>
            <a:tailEnd/>
          </a:ln>
        </p:spPr>
        <p:txBody>
          <a:bodyPr>
            <a:spAutoFit/>
          </a:bodyPr>
          <a:lstStyle/>
          <a:p>
            <a:pPr algn="just" rtl="1">
              <a:lnSpc>
                <a:spcPct val="150000"/>
              </a:lnSpc>
            </a:pPr>
            <a:r>
              <a:rPr lang="ar-KW" sz="2800">
                <a:latin typeface="Simplified Arabic" pitchFamily="18" charset="-78"/>
                <a:cs typeface="Simplified Arabic" pitchFamily="18" charset="-78"/>
              </a:rPr>
              <a:t>استغل هؤلاء الكلمة </a:t>
            </a:r>
            <a:r>
              <a:rPr lang="ar-KW" sz="2800" i="1">
                <a:solidFill>
                  <a:srgbClr val="FF0000"/>
                </a:solidFill>
                <a:latin typeface="Simplified Arabic" pitchFamily="18" charset="-78"/>
                <a:cs typeface="Simplified Arabic" pitchFamily="18" charset="-78"/>
              </a:rPr>
              <a:t>تفقد وعيها</a:t>
            </a:r>
            <a:r>
              <a:rPr lang="ar-KW" sz="2800">
                <a:latin typeface="Simplified Arabic" pitchFamily="18" charset="-78"/>
                <a:cs typeface="Simplified Arabic" pitchFamily="18" charset="-78"/>
              </a:rPr>
              <a:t> للدلالة المضللة أنها من الرفق بالحيوان لتغطية أفعالها المشينة في الذبح وذريعة لزيادة في الربح</a:t>
            </a:r>
          </a:p>
        </p:txBody>
      </p:sp>
      <p:sp>
        <p:nvSpPr>
          <p:cNvPr id="11" name="Rectangle 3"/>
          <p:cNvSpPr>
            <a:spLocks noChangeArrowheads="1"/>
          </p:cNvSpPr>
          <p:nvPr/>
        </p:nvSpPr>
        <p:spPr bwMode="auto">
          <a:xfrm>
            <a:off x="228600" y="3313113"/>
            <a:ext cx="8610600" cy="1331912"/>
          </a:xfrm>
          <a:prstGeom prst="rect">
            <a:avLst/>
          </a:prstGeom>
          <a:noFill/>
          <a:ln w="9525">
            <a:solidFill>
              <a:schemeClr val="tx1"/>
            </a:solidFill>
            <a:miter lim="800000"/>
            <a:headEnd/>
            <a:tailEnd/>
          </a:ln>
        </p:spPr>
        <p:txBody>
          <a:bodyPr>
            <a:spAutoFit/>
          </a:bodyPr>
          <a:lstStyle/>
          <a:p>
            <a:pPr algn="just" rtl="1">
              <a:lnSpc>
                <a:spcPct val="150000"/>
              </a:lnSpc>
            </a:pPr>
            <a:r>
              <a:rPr lang="ar-KW" sz="2800">
                <a:latin typeface="Simplified Arabic" pitchFamily="18" charset="-78"/>
                <a:cs typeface="Simplified Arabic" pitchFamily="18" charset="-78"/>
              </a:rPr>
              <a:t>أو أنها تريد أن تجعلها بلا حراك وقت الذبح لزيادة سرعة تدفق خطوط التصنيع</a:t>
            </a:r>
          </a:p>
        </p:txBody>
      </p:sp>
      <p:sp>
        <p:nvSpPr>
          <p:cNvPr id="6" name="Rectangle 5"/>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Rectangle 11"/>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ChangeArrowheads="1"/>
          </p:cNvSpPr>
          <p:nvPr/>
        </p:nvSpPr>
        <p:spPr bwMode="auto">
          <a:xfrm>
            <a:off x="1828800" y="76200"/>
            <a:ext cx="6934200" cy="2246313"/>
          </a:xfrm>
          <a:prstGeom prst="rect">
            <a:avLst/>
          </a:prstGeom>
          <a:noFill/>
          <a:ln w="9525">
            <a:noFill/>
            <a:miter lim="800000"/>
            <a:headEnd/>
            <a:tailEnd/>
          </a:ln>
        </p:spPr>
        <p:txBody>
          <a:bodyPr>
            <a:spAutoFit/>
          </a:bodyPr>
          <a:lstStyle/>
          <a:p>
            <a:pPr algn="just" rtl="1">
              <a:lnSpc>
                <a:spcPct val="150000"/>
              </a:lnSpc>
            </a:pPr>
            <a:r>
              <a:rPr lang="ar-KW" sz="3200">
                <a:latin typeface="Simplified Arabic" pitchFamily="18" charset="-78"/>
                <a:cs typeface="Simplified Arabic" pitchFamily="18" charset="-78"/>
              </a:rPr>
              <a:t>في الطرق الصارمة من الذبح </a:t>
            </a:r>
            <a:r>
              <a:rPr lang="ar-KW" sz="3200">
                <a:solidFill>
                  <a:srgbClr val="006600"/>
                </a:solidFill>
                <a:latin typeface="Simplified Arabic" pitchFamily="18" charset="-78"/>
                <a:cs typeface="Simplified Arabic" pitchFamily="18" charset="-78"/>
              </a:rPr>
              <a:t>الحلال</a:t>
            </a:r>
            <a:r>
              <a:rPr lang="ar-KW" sz="3200">
                <a:latin typeface="Simplified Arabic" pitchFamily="18" charset="-78"/>
                <a:cs typeface="Simplified Arabic" pitchFamily="18" charset="-78"/>
              </a:rPr>
              <a:t> أو </a:t>
            </a:r>
            <a:r>
              <a:rPr lang="ar-KW" sz="3200">
                <a:solidFill>
                  <a:srgbClr val="03C6ED"/>
                </a:solidFill>
                <a:latin typeface="Simplified Arabic" pitchFamily="18" charset="-78"/>
                <a:cs typeface="Simplified Arabic" pitchFamily="18" charset="-78"/>
              </a:rPr>
              <a:t>الكوشر </a:t>
            </a:r>
            <a:r>
              <a:rPr lang="ar-KW" sz="3200">
                <a:latin typeface="Simplified Arabic" pitchFamily="18" charset="-78"/>
                <a:cs typeface="Simplified Arabic" pitchFamily="18" charset="-78"/>
              </a:rPr>
              <a:t>يحظر استعمال جميع طرق الصعق قبل الذبح. لماذا؟</a:t>
            </a:r>
          </a:p>
        </p:txBody>
      </p:sp>
      <p:sp>
        <p:nvSpPr>
          <p:cNvPr id="33795" name="Rectangle 3"/>
          <p:cNvSpPr>
            <a:spLocks noChangeArrowheads="1"/>
          </p:cNvSpPr>
          <p:nvPr/>
        </p:nvSpPr>
        <p:spPr bwMode="auto">
          <a:xfrm>
            <a:off x="381000" y="2667000"/>
            <a:ext cx="8382000" cy="3786188"/>
          </a:xfrm>
          <a:prstGeom prst="rect">
            <a:avLst/>
          </a:prstGeom>
          <a:solidFill>
            <a:srgbClr val="92D050"/>
          </a:solidFill>
          <a:ln w="9525">
            <a:solidFill>
              <a:schemeClr val="tx1"/>
            </a:solidFill>
            <a:miter lim="800000"/>
            <a:headEnd/>
            <a:tailEnd/>
          </a:ln>
        </p:spPr>
        <p:txBody>
          <a:bodyPr>
            <a:spAutoFit/>
          </a:bodyPr>
          <a:lstStyle/>
          <a:p>
            <a:pPr algn="just" rtl="1">
              <a:lnSpc>
                <a:spcPct val="150000"/>
              </a:lnSpc>
            </a:pPr>
            <a:r>
              <a:rPr lang="ar-KW" sz="3200" dirty="0">
                <a:latin typeface="Simplified Arabic" pitchFamily="18" charset="-78"/>
                <a:cs typeface="Simplified Arabic" pitchFamily="18" charset="-78"/>
              </a:rPr>
              <a:t>لأنها تجعل من الحيوان أو الطير مصاب إصابة حرجة دائمة وخطيرة لا رجعة فيها، أو في كثير من الأحيان تكون وقت الذبح بحياة غير مستقرة (إن لم تكن ميتة) مما يجعلها ليست حلال أو كوشر، وبالتالي غير مشروعة كمصدر للغذاء من قبل المسلمين أو اليهود.</a:t>
            </a:r>
          </a:p>
        </p:txBody>
      </p:sp>
      <p:pic>
        <p:nvPicPr>
          <p:cNvPr id="22532" name="Picture 4"/>
          <p:cNvPicPr>
            <a:picLocks noChangeAspect="1" noChangeArrowheads="1"/>
          </p:cNvPicPr>
          <p:nvPr/>
        </p:nvPicPr>
        <p:blipFill>
          <a:blip r:embed="rId2"/>
          <a:srcRect/>
          <a:stretch>
            <a:fillRect/>
          </a:stretch>
        </p:blipFill>
        <p:spPr bwMode="auto">
          <a:xfrm>
            <a:off x="152400" y="381000"/>
            <a:ext cx="1676400" cy="1676400"/>
          </a:xfrm>
          <a:prstGeom prst="rect">
            <a:avLst/>
          </a:prstGeom>
          <a:noFill/>
          <a:ln w="9525">
            <a:noFill/>
            <a:miter lim="800000"/>
            <a:headEnd/>
            <a:tailEnd/>
          </a:ln>
        </p:spPr>
      </p:pic>
      <p:sp>
        <p:nvSpPr>
          <p:cNvPr id="5" name="Rectangle 4"/>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795"/>
                                        </p:tgtEl>
                                        <p:attrNameLst>
                                          <p:attrName>style.visibility</p:attrName>
                                        </p:attrNameLst>
                                      </p:cBhvr>
                                      <p:to>
                                        <p:strVal val="visible"/>
                                      </p:to>
                                    </p:set>
                                    <p:anim calcmode="lin" valueType="num">
                                      <p:cBhvr additive="base">
                                        <p:cTn id="7" dur="500" fill="hold"/>
                                        <p:tgtEl>
                                          <p:spTgt spid="33795"/>
                                        </p:tgtEl>
                                        <p:attrNameLst>
                                          <p:attrName>ppt_x</p:attrName>
                                        </p:attrNameLst>
                                      </p:cBhvr>
                                      <p:tavLst>
                                        <p:tav tm="0">
                                          <p:val>
                                            <p:strVal val="#ppt_x"/>
                                          </p:val>
                                        </p:tav>
                                        <p:tav tm="100000">
                                          <p:val>
                                            <p:strVal val="#ppt_x"/>
                                          </p:val>
                                        </p:tav>
                                      </p:tavLst>
                                    </p:anim>
                                    <p:anim calcmode="lin" valueType="num">
                                      <p:cBhvr additive="base">
                                        <p:cTn id="8" dur="500" fill="hold"/>
                                        <p:tgtEl>
                                          <p:spTgt spid="337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ChangeArrowheads="1"/>
          </p:cNvSpPr>
          <p:nvPr/>
        </p:nvSpPr>
        <p:spPr bwMode="auto">
          <a:xfrm>
            <a:off x="685800" y="152400"/>
            <a:ext cx="7620000" cy="2822575"/>
          </a:xfrm>
          <a:prstGeom prst="rect">
            <a:avLst/>
          </a:prstGeom>
          <a:solidFill>
            <a:schemeClr val="bg1"/>
          </a:solidFill>
          <a:ln w="76200">
            <a:solidFill>
              <a:srgbClr val="00B050"/>
            </a:solidFill>
            <a:miter lim="800000"/>
            <a:headEnd/>
            <a:tailEnd/>
          </a:ln>
        </p:spPr>
        <p:txBody>
          <a:bodyPr>
            <a:spAutoFit/>
          </a:bodyPr>
          <a:lstStyle/>
          <a:p>
            <a:pPr marL="514350" indent="-514350" algn="ctr">
              <a:lnSpc>
                <a:spcPct val="200000"/>
              </a:lnSpc>
            </a:pPr>
            <a:r>
              <a:rPr lang="ar-KW" sz="4800">
                <a:solidFill>
                  <a:srgbClr val="FF0000"/>
                </a:solidFill>
                <a:latin typeface="Times New Roman" pitchFamily="18" charset="0"/>
                <a:cs typeface="Times New Roman" pitchFamily="18" charset="0"/>
              </a:rPr>
              <a:t>ولكن ما هو الصعق؟</a:t>
            </a:r>
            <a:endParaRPr lang="en-US" sz="4800">
              <a:solidFill>
                <a:srgbClr val="FF0000"/>
              </a:solidFill>
              <a:latin typeface="Times New Roman" pitchFamily="18" charset="0"/>
              <a:cs typeface="Times New Roman" pitchFamily="18" charset="0"/>
            </a:endParaRPr>
          </a:p>
          <a:p>
            <a:pPr marL="514350" indent="-514350" algn="ctr">
              <a:lnSpc>
                <a:spcPct val="200000"/>
              </a:lnSpc>
            </a:pPr>
            <a:r>
              <a:rPr lang="ar-KW" sz="4800">
                <a:solidFill>
                  <a:srgbClr val="FF0000"/>
                </a:solidFill>
                <a:latin typeface="Times New Roman" pitchFamily="18" charset="0"/>
                <a:cs typeface="Times New Roman" pitchFamily="18" charset="0"/>
              </a:rPr>
              <a:t>وما هو ضرر استعماله؟</a:t>
            </a:r>
          </a:p>
        </p:txBody>
      </p:sp>
      <p:sp>
        <p:nvSpPr>
          <p:cNvPr id="4" name="Rectangle 7"/>
          <p:cNvSpPr>
            <a:spLocks noChangeArrowheads="1"/>
          </p:cNvSpPr>
          <p:nvPr/>
        </p:nvSpPr>
        <p:spPr bwMode="auto">
          <a:xfrm>
            <a:off x="685800" y="5018088"/>
            <a:ext cx="7620000" cy="1481137"/>
          </a:xfrm>
          <a:prstGeom prst="rect">
            <a:avLst/>
          </a:prstGeom>
          <a:solidFill>
            <a:schemeClr val="bg1"/>
          </a:solidFill>
          <a:ln w="76200">
            <a:solidFill>
              <a:srgbClr val="FFC000"/>
            </a:solidFill>
            <a:miter lim="800000"/>
            <a:headEnd/>
            <a:tailEnd/>
          </a:ln>
        </p:spPr>
        <p:txBody>
          <a:bodyPr>
            <a:spAutoFit/>
          </a:bodyPr>
          <a:lstStyle/>
          <a:p>
            <a:pPr marL="514350" indent="-514350" algn="ctr" rtl="1">
              <a:lnSpc>
                <a:spcPct val="150000"/>
              </a:lnSpc>
            </a:pPr>
            <a:r>
              <a:rPr lang="ar-KW" sz="3200">
                <a:solidFill>
                  <a:srgbClr val="006600"/>
                </a:solidFill>
                <a:latin typeface="Times New Roman" pitchFamily="18" charset="0"/>
                <a:cs typeface="Times New Roman" pitchFamily="18" charset="0"/>
              </a:rPr>
              <a:t>حسنا، دعونا نعرض إدعاؤنا الديني الصحي ملؤه الإحسان ضد مزاعمهم العلمانية</a:t>
            </a:r>
          </a:p>
        </p:txBody>
      </p:sp>
      <p:pic>
        <p:nvPicPr>
          <p:cNvPr id="23556" name="Picture 5"/>
          <p:cNvPicPr>
            <a:picLocks noChangeAspect="1" noChangeArrowheads="1"/>
          </p:cNvPicPr>
          <p:nvPr/>
        </p:nvPicPr>
        <p:blipFill>
          <a:blip r:embed="rId2"/>
          <a:srcRect/>
          <a:stretch>
            <a:fillRect/>
          </a:stretch>
        </p:blipFill>
        <p:spPr bwMode="auto">
          <a:xfrm>
            <a:off x="7081838" y="533400"/>
            <a:ext cx="1911350" cy="1905000"/>
          </a:xfrm>
          <a:prstGeom prst="rect">
            <a:avLst/>
          </a:prstGeom>
          <a:noFill/>
          <a:ln w="9525">
            <a:noFill/>
            <a:miter lim="800000"/>
            <a:headEnd/>
            <a:tailEnd/>
          </a:ln>
        </p:spPr>
      </p:pic>
      <p:sp>
        <p:nvSpPr>
          <p:cNvPr id="6" name="Rectangle 7"/>
          <p:cNvSpPr>
            <a:spLocks noChangeArrowheads="1"/>
          </p:cNvSpPr>
          <p:nvPr/>
        </p:nvSpPr>
        <p:spPr bwMode="auto">
          <a:xfrm>
            <a:off x="685800" y="3200400"/>
            <a:ext cx="7620000" cy="1508125"/>
          </a:xfrm>
          <a:prstGeom prst="rect">
            <a:avLst/>
          </a:prstGeom>
          <a:solidFill>
            <a:srgbClr val="FFFF00"/>
          </a:solidFill>
          <a:ln w="76200">
            <a:solidFill>
              <a:srgbClr val="7030A0"/>
            </a:solidFill>
            <a:miter lim="800000"/>
            <a:headEnd/>
            <a:tailEnd/>
          </a:ln>
        </p:spPr>
        <p:txBody>
          <a:bodyPr>
            <a:spAutoFit/>
          </a:bodyPr>
          <a:lstStyle/>
          <a:p>
            <a:pPr marL="514350" indent="-514350" algn="just" rtl="1">
              <a:lnSpc>
                <a:spcPct val="150000"/>
              </a:lnSpc>
            </a:pPr>
            <a:r>
              <a:rPr lang="ar-KW" sz="3200">
                <a:solidFill>
                  <a:srgbClr val="0033CC"/>
                </a:solidFill>
                <a:latin typeface="Simplified Arabic" pitchFamily="18" charset="-78"/>
                <a:cs typeface="Simplified Arabic" pitchFamily="18" charset="-78"/>
              </a:rPr>
              <a:t>فكثير من الناس يستخدمونه في المسالخ ويؤكدون لنا أنها لا تسبب أو تؤدي إلى الموت!</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6"/>
          <p:cNvSpPr>
            <a:spLocks noChangeArrowheads="1"/>
          </p:cNvSpPr>
          <p:nvPr/>
        </p:nvSpPr>
        <p:spPr bwMode="auto">
          <a:xfrm>
            <a:off x="76200" y="41275"/>
            <a:ext cx="8991600" cy="2217738"/>
          </a:xfrm>
          <a:prstGeom prst="rect">
            <a:avLst/>
          </a:prstGeom>
          <a:noFill/>
          <a:ln w="50800">
            <a:solidFill>
              <a:srgbClr val="0070C0"/>
            </a:solidFill>
            <a:miter lim="800000"/>
            <a:headEnd/>
            <a:tailEnd/>
          </a:ln>
        </p:spPr>
        <p:txBody>
          <a:bodyPr>
            <a:spAutoFit/>
          </a:bodyPr>
          <a:lstStyle/>
          <a:p>
            <a:pPr algn="just" rtl="1">
              <a:lnSpc>
                <a:spcPct val="150000"/>
              </a:lnSpc>
            </a:pPr>
            <a:r>
              <a:rPr lang="ar-KW" sz="3200"/>
              <a:t>الصعق هي وسيلة إذا استعملت قبل الذبح تجعل من الحيوان أو الطير وقت الذبح </a:t>
            </a:r>
            <a:r>
              <a:rPr lang="ar-KW" sz="3200" u="sng">
                <a:solidFill>
                  <a:srgbClr val="FF0000"/>
                </a:solidFill>
              </a:rPr>
              <a:t>بلا حراك</a:t>
            </a:r>
            <a:r>
              <a:rPr lang="ar-KW" sz="3200"/>
              <a:t>، وفي بعض الأحيان مثل الصعق الكهربائي للدجاج على الترددات العالية جداً تجعله أيضا </a:t>
            </a:r>
            <a:r>
              <a:rPr lang="ar-KW" sz="3200" u="sng">
                <a:solidFill>
                  <a:srgbClr val="FF0000"/>
                </a:solidFill>
              </a:rPr>
              <a:t>بلا تنفس.</a:t>
            </a:r>
            <a:endParaRPr lang="en-US" sz="3200">
              <a:solidFill>
                <a:srgbClr val="FF0000"/>
              </a:solidFill>
            </a:endParaRPr>
          </a:p>
        </p:txBody>
      </p:sp>
      <p:pic>
        <p:nvPicPr>
          <p:cNvPr id="24579" name="Picture 5"/>
          <p:cNvPicPr>
            <a:picLocks noChangeAspect="1" noChangeArrowheads="1"/>
          </p:cNvPicPr>
          <p:nvPr/>
        </p:nvPicPr>
        <p:blipFill>
          <a:blip r:embed="rId2"/>
          <a:srcRect/>
          <a:stretch>
            <a:fillRect/>
          </a:stretch>
        </p:blipFill>
        <p:spPr bwMode="auto">
          <a:xfrm>
            <a:off x="1905000" y="2362200"/>
            <a:ext cx="5729288" cy="4419600"/>
          </a:xfrm>
          <a:prstGeom prst="rect">
            <a:avLst/>
          </a:prstGeom>
          <a:noFill/>
          <a:ln w="9525">
            <a:noFill/>
            <a:miter lim="800000"/>
            <a:headEnd/>
            <a:tailEnd/>
          </a:ln>
        </p:spPr>
      </p:pic>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ChangeArrowheads="1"/>
          </p:cNvSpPr>
          <p:nvPr/>
        </p:nvSpPr>
        <p:spPr bwMode="auto">
          <a:xfrm>
            <a:off x="381000" y="152400"/>
            <a:ext cx="8229600" cy="927100"/>
          </a:xfrm>
          <a:prstGeom prst="rect">
            <a:avLst/>
          </a:prstGeom>
          <a:solidFill>
            <a:schemeClr val="bg1"/>
          </a:solidFill>
          <a:ln w="76200">
            <a:solidFill>
              <a:srgbClr val="00B050"/>
            </a:solidFill>
            <a:miter lim="800000"/>
            <a:headEnd/>
            <a:tailEnd/>
          </a:ln>
        </p:spPr>
        <p:txBody>
          <a:bodyPr>
            <a:spAutoFit/>
          </a:bodyPr>
          <a:lstStyle/>
          <a:p>
            <a:pPr marL="514350" indent="-514350" algn="just" rtl="1">
              <a:lnSpc>
                <a:spcPct val="200000"/>
              </a:lnSpc>
            </a:pPr>
            <a:r>
              <a:rPr lang="ar-KW" sz="3200">
                <a:solidFill>
                  <a:srgbClr val="FF0000"/>
                </a:solidFill>
                <a:latin typeface="Times New Roman" pitchFamily="18" charset="0"/>
                <a:cs typeface="Times New Roman" pitchFamily="18" charset="0"/>
              </a:rPr>
              <a:t>ما هو تأثير الصعق على الحيوانات أو الطيور  قبل الذبح؟</a:t>
            </a:r>
          </a:p>
        </p:txBody>
      </p:sp>
      <p:pic>
        <p:nvPicPr>
          <p:cNvPr id="25603" name="Picture 3"/>
          <p:cNvPicPr>
            <a:picLocks noChangeAspect="1" noChangeArrowheads="1"/>
          </p:cNvPicPr>
          <p:nvPr/>
        </p:nvPicPr>
        <p:blipFill>
          <a:blip r:embed="rId2"/>
          <a:srcRect/>
          <a:stretch>
            <a:fillRect/>
          </a:stretch>
        </p:blipFill>
        <p:spPr bwMode="auto">
          <a:xfrm>
            <a:off x="3352800" y="4572008"/>
            <a:ext cx="2514600" cy="1885950"/>
          </a:xfrm>
          <a:prstGeom prst="rect">
            <a:avLst/>
          </a:prstGeom>
          <a:noFill/>
          <a:ln w="9525">
            <a:noFill/>
            <a:miter lim="800000"/>
            <a:headEnd/>
            <a:tailEnd/>
          </a:ln>
        </p:spPr>
      </p:pic>
      <p:sp>
        <p:nvSpPr>
          <p:cNvPr id="6" name="Rectangle 6"/>
          <p:cNvSpPr>
            <a:spLocks noChangeArrowheads="1"/>
          </p:cNvSpPr>
          <p:nvPr/>
        </p:nvSpPr>
        <p:spPr bwMode="auto">
          <a:xfrm>
            <a:off x="457200" y="1371600"/>
            <a:ext cx="8229600" cy="2959100"/>
          </a:xfrm>
          <a:prstGeom prst="rect">
            <a:avLst/>
          </a:prstGeom>
          <a:solidFill>
            <a:srgbClr val="FFFF00"/>
          </a:solidFill>
          <a:ln w="50800">
            <a:solidFill>
              <a:srgbClr val="0070C0"/>
            </a:solidFill>
            <a:miter lim="800000"/>
            <a:headEnd/>
            <a:tailEnd/>
          </a:ln>
        </p:spPr>
        <p:txBody>
          <a:bodyPr>
            <a:spAutoFit/>
          </a:bodyPr>
          <a:lstStyle/>
          <a:p>
            <a:pPr algn="just" rtl="1">
              <a:lnSpc>
                <a:spcPct val="150000"/>
              </a:lnSpc>
            </a:pPr>
            <a:r>
              <a:rPr lang="ar-KW" sz="3200">
                <a:latin typeface="Times New Roman" pitchFamily="18" charset="0"/>
                <a:cs typeface="Times New Roman" pitchFamily="18" charset="0"/>
              </a:rPr>
              <a:t>جميع الأبقار في الغرب، والمذبوحة بطرق غير الحلال، غالباً ما تصعق على رؤوسها بمسدس الطلقة الفولاذية المسترجعة، وإذا ما تركت بدون ذبح لن تعود مرة أخرى إلى الحياة  (أي أنها حسب الشريعة الإسلامية موقوذة)</a:t>
            </a:r>
            <a:r>
              <a:rPr lang="en-US" sz="3200">
                <a:latin typeface="Times New Roman" pitchFamily="18" charset="0"/>
                <a:cs typeface="Times New Roman" pitchFamily="18" charset="0"/>
              </a:rPr>
              <a:t>.</a:t>
            </a:r>
            <a:endParaRPr lang="ar-KW" sz="3200">
              <a:latin typeface="Times New Roman" pitchFamily="18" charset="0"/>
              <a:cs typeface="Times New Roman" pitchFamily="18" charset="0"/>
            </a:endParaRPr>
          </a:p>
        </p:txBody>
      </p:sp>
      <p:sp>
        <p:nvSpPr>
          <p:cNvPr id="5" name="Rectangle 4"/>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9"/>
          <p:cNvSpPr>
            <a:spLocks noChangeArrowheads="1"/>
          </p:cNvSpPr>
          <p:nvPr/>
        </p:nvSpPr>
        <p:spPr bwMode="auto">
          <a:xfrm>
            <a:off x="304800" y="6172200"/>
            <a:ext cx="1838325" cy="369888"/>
          </a:xfrm>
          <a:prstGeom prst="rect">
            <a:avLst/>
          </a:prstGeom>
          <a:noFill/>
          <a:ln w="9525">
            <a:noFill/>
            <a:miter lim="800000"/>
            <a:headEnd/>
            <a:tailEnd/>
          </a:ln>
        </p:spPr>
        <p:txBody>
          <a:bodyPr wrap="none">
            <a:spAutoFit/>
          </a:bodyPr>
          <a:lstStyle/>
          <a:p>
            <a:r>
              <a:rPr lang="en-US">
                <a:latin typeface="Times New Roman" pitchFamily="18" charset="0"/>
                <a:cs typeface="Times New Roman" pitchFamily="18" charset="0"/>
              </a:rPr>
              <a:t>* Rizwan Khalid</a:t>
            </a:r>
            <a:endParaRPr lang="en-US"/>
          </a:p>
        </p:txBody>
      </p:sp>
      <p:sp>
        <p:nvSpPr>
          <p:cNvPr id="9" name="Rectangle 8"/>
          <p:cNvSpPr/>
          <p:nvPr/>
        </p:nvSpPr>
        <p:spPr>
          <a:xfrm>
            <a:off x="304800" y="228600"/>
            <a:ext cx="8686800" cy="1481138"/>
          </a:xfrm>
          <a:prstGeom prst="rect">
            <a:avLst/>
          </a:prstGeom>
          <a:ln/>
        </p:spPr>
        <p:style>
          <a:lnRef idx="2">
            <a:schemeClr val="accent3"/>
          </a:lnRef>
          <a:fillRef idx="1">
            <a:schemeClr val="lt1"/>
          </a:fillRef>
          <a:effectRef idx="0">
            <a:schemeClr val="accent3"/>
          </a:effectRef>
          <a:fontRef idx="minor">
            <a:schemeClr val="dk1"/>
          </a:fontRef>
        </p:style>
        <p:txBody>
          <a:bodyPr>
            <a:spAutoFit/>
          </a:bodyPr>
          <a:lstStyle/>
          <a:p>
            <a:pPr algn="just" rtl="1">
              <a:lnSpc>
                <a:spcPct val="150000"/>
              </a:lnSpc>
              <a:defRPr/>
            </a:pPr>
            <a:r>
              <a:rPr lang="ar-KW" sz="3200" dirty="0">
                <a:solidFill>
                  <a:schemeClr val="tx1"/>
                </a:solidFill>
                <a:latin typeface="Times New Roman" pitchFamily="18" charset="0"/>
                <a:cs typeface="Times New Roman" pitchFamily="18" charset="0"/>
              </a:rPr>
              <a:t>متغيرات كثيرة تقرر أثر نوع الصعق (من حيث الموت أو الحياة)، والأكثر أهمية هو مزيج من: </a:t>
            </a:r>
          </a:p>
        </p:txBody>
      </p:sp>
      <p:grpSp>
        <p:nvGrpSpPr>
          <p:cNvPr id="2" name="Group 15"/>
          <p:cNvGrpSpPr>
            <a:grpSpLocks/>
          </p:cNvGrpSpPr>
          <p:nvPr/>
        </p:nvGrpSpPr>
        <p:grpSpPr bwMode="auto">
          <a:xfrm>
            <a:off x="152400" y="3733800"/>
            <a:ext cx="8915400" cy="2395538"/>
            <a:chOff x="152400" y="3733800"/>
            <a:chExt cx="8915400" cy="2395796"/>
          </a:xfrm>
        </p:grpSpPr>
        <p:sp>
          <p:nvSpPr>
            <p:cNvPr id="10" name="Rectangle 9"/>
            <p:cNvSpPr/>
            <p:nvPr/>
          </p:nvSpPr>
          <p:spPr bwMode="auto">
            <a:xfrm>
              <a:off x="152400" y="4648298"/>
              <a:ext cx="8915400" cy="1481298"/>
            </a:xfrm>
            <a:prstGeom prst="rect">
              <a:avLst/>
            </a:prstGeom>
            <a:ln/>
          </p:spPr>
          <p:style>
            <a:lnRef idx="2">
              <a:schemeClr val="accent3"/>
            </a:lnRef>
            <a:fillRef idx="1">
              <a:schemeClr val="lt1"/>
            </a:fillRef>
            <a:effectRef idx="0">
              <a:schemeClr val="accent3"/>
            </a:effectRef>
            <a:fontRef idx="minor">
              <a:schemeClr val="dk1"/>
            </a:fontRef>
          </p:style>
          <p:txBody>
            <a:bodyPr>
              <a:spAutoFit/>
            </a:bodyPr>
            <a:lstStyle/>
            <a:p>
              <a:pPr algn="just" rtl="1">
                <a:lnSpc>
                  <a:spcPct val="150000"/>
                </a:lnSpc>
                <a:defRPr/>
              </a:pPr>
              <a:r>
                <a:rPr lang="ar-KW" sz="3200" dirty="0">
                  <a:solidFill>
                    <a:srgbClr val="FF3300"/>
                  </a:solidFill>
                  <a:latin typeface="Times New Roman" pitchFamily="18" charset="0"/>
                  <a:cs typeface="Times New Roman" pitchFamily="18" charset="0"/>
                </a:rPr>
                <a:t>التردد (هرتز) </a:t>
              </a:r>
              <a:r>
                <a:rPr lang="ar-KW" sz="3200" dirty="0">
                  <a:solidFill>
                    <a:schemeClr val="tx1"/>
                  </a:solidFill>
                  <a:latin typeface="Times New Roman" pitchFamily="18" charset="0"/>
                  <a:cs typeface="Times New Roman" pitchFamily="18" charset="0"/>
                </a:rPr>
                <a:t>المنخفض هو </a:t>
              </a:r>
              <a:r>
                <a:rPr lang="ar-KW" sz="3200" u="sng" dirty="0">
                  <a:solidFill>
                    <a:schemeClr val="tx1"/>
                  </a:solidFill>
                  <a:latin typeface="Times New Roman" pitchFamily="18" charset="0"/>
                  <a:cs typeface="Times New Roman" pitchFamily="18" charset="0"/>
                </a:rPr>
                <a:t>إلى حد بعيد </a:t>
              </a:r>
              <a:r>
                <a:rPr lang="ar-KW" sz="3200" dirty="0">
                  <a:solidFill>
                    <a:schemeClr val="tx1"/>
                  </a:solidFill>
                  <a:latin typeface="Times New Roman" pitchFamily="18" charset="0"/>
                  <a:cs typeface="Times New Roman" pitchFamily="18" charset="0"/>
                </a:rPr>
                <a:t>أكبر عامل في التسبب في الموت ولكن لا يمكننا استبعاد تأثير التيارات المرتفعة *.</a:t>
              </a:r>
            </a:p>
          </p:txBody>
        </p:sp>
        <p:sp>
          <p:nvSpPr>
            <p:cNvPr id="11" name="Rectangle 10"/>
            <p:cNvSpPr/>
            <p:nvPr/>
          </p:nvSpPr>
          <p:spPr bwMode="auto">
            <a:xfrm>
              <a:off x="6781800" y="3733800"/>
              <a:ext cx="1295400" cy="954286"/>
            </a:xfrm>
            <a:prstGeom prst="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just" rtl="1">
                <a:lnSpc>
                  <a:spcPct val="200000"/>
                </a:lnSpc>
                <a:defRPr/>
              </a:pPr>
              <a:r>
                <a:rPr lang="ar-KW" sz="3200" dirty="0">
                  <a:latin typeface="Times New Roman" pitchFamily="18" charset="0"/>
                  <a:cs typeface="Times New Roman" pitchFamily="18" charset="0"/>
                </a:rPr>
                <a:t>ولكن</a:t>
              </a:r>
            </a:p>
          </p:txBody>
        </p:sp>
      </p:grpSp>
      <p:grpSp>
        <p:nvGrpSpPr>
          <p:cNvPr id="3" name="Group 14"/>
          <p:cNvGrpSpPr>
            <a:grpSpLocks/>
          </p:cNvGrpSpPr>
          <p:nvPr/>
        </p:nvGrpSpPr>
        <p:grpSpPr bwMode="auto">
          <a:xfrm>
            <a:off x="228600" y="1695450"/>
            <a:ext cx="8686800" cy="2876550"/>
            <a:chOff x="228600" y="1695889"/>
            <a:chExt cx="8686800" cy="2876007"/>
          </a:xfrm>
        </p:grpSpPr>
        <p:pic>
          <p:nvPicPr>
            <p:cNvPr id="26630" name="Picture 12"/>
            <p:cNvPicPr>
              <a:picLocks noChangeAspect="1" noChangeArrowheads="1"/>
            </p:cNvPicPr>
            <p:nvPr/>
          </p:nvPicPr>
          <p:blipFill>
            <a:blip r:embed="rId2"/>
            <a:srcRect/>
            <a:stretch>
              <a:fillRect/>
            </a:stretch>
          </p:blipFill>
          <p:spPr bwMode="auto">
            <a:xfrm>
              <a:off x="3073539" y="2667000"/>
              <a:ext cx="2539861" cy="1904896"/>
            </a:xfrm>
            <a:prstGeom prst="rect">
              <a:avLst/>
            </a:prstGeom>
            <a:noFill/>
            <a:ln w="9525">
              <a:noFill/>
              <a:miter lim="800000"/>
              <a:headEnd/>
              <a:tailEnd/>
            </a:ln>
          </p:spPr>
        </p:pic>
        <p:sp>
          <p:nvSpPr>
            <p:cNvPr id="13" name="Rectangle 12"/>
            <p:cNvSpPr/>
            <p:nvPr/>
          </p:nvSpPr>
          <p:spPr>
            <a:xfrm>
              <a:off x="228600" y="1695889"/>
              <a:ext cx="8686800" cy="742810"/>
            </a:xfrm>
            <a:prstGeom prst="rect">
              <a:avLst/>
            </a:prstGeom>
            <a:noFill/>
            <a:ln/>
          </p:spPr>
          <p:style>
            <a:lnRef idx="2">
              <a:schemeClr val="accent3"/>
            </a:lnRef>
            <a:fillRef idx="1">
              <a:schemeClr val="lt1"/>
            </a:fillRef>
            <a:effectRef idx="0">
              <a:schemeClr val="accent3"/>
            </a:effectRef>
            <a:fontRef idx="minor">
              <a:schemeClr val="dk1"/>
            </a:fontRef>
          </p:style>
          <p:txBody>
            <a:bodyPr>
              <a:spAutoFit/>
            </a:bodyPr>
            <a:lstStyle/>
            <a:p>
              <a:pPr algn="ctr" rtl="1">
                <a:lnSpc>
                  <a:spcPct val="150000"/>
                </a:lnSpc>
                <a:defRPr/>
              </a:pPr>
              <a:r>
                <a:rPr lang="ar-KW" sz="3200" dirty="0">
                  <a:solidFill>
                    <a:srgbClr val="FF3300"/>
                  </a:solidFill>
                  <a:latin typeface="Times New Roman" pitchFamily="18" charset="0"/>
                  <a:cs typeface="Times New Roman" pitchFamily="18" charset="0"/>
                </a:rPr>
                <a:t>التردد (هرتز</a:t>
              </a:r>
              <a:r>
                <a:rPr lang="en-US" sz="3200" dirty="0">
                  <a:solidFill>
                    <a:srgbClr val="FF3300"/>
                  </a:solidFill>
                  <a:latin typeface="Times New Roman" pitchFamily="18" charset="0"/>
                  <a:cs typeface="Times New Roman" pitchFamily="18" charset="0"/>
                </a:rPr>
                <a:t>Hz </a:t>
              </a:r>
              <a:r>
                <a:rPr lang="ar-KW" sz="3200" dirty="0">
                  <a:solidFill>
                    <a:srgbClr val="FF3300"/>
                  </a:solidFill>
                  <a:latin typeface="Times New Roman" pitchFamily="18" charset="0"/>
                  <a:cs typeface="Times New Roman" pitchFamily="18" charset="0"/>
                </a:rPr>
                <a:t>)، والتيار (ملي أمبير</a:t>
              </a:r>
              <a:r>
                <a:rPr lang="en-US" sz="3200" dirty="0">
                  <a:solidFill>
                    <a:srgbClr val="FF3300"/>
                  </a:solidFill>
                  <a:latin typeface="Times New Roman" pitchFamily="18" charset="0"/>
                  <a:cs typeface="Times New Roman" pitchFamily="18" charset="0"/>
                </a:rPr>
                <a:t>mA </a:t>
              </a:r>
              <a:r>
                <a:rPr lang="ar-KW" sz="3200" dirty="0">
                  <a:solidFill>
                    <a:srgbClr val="FF3300"/>
                  </a:solidFill>
                  <a:latin typeface="Times New Roman" pitchFamily="18" charset="0"/>
                  <a:cs typeface="Times New Roman" pitchFamily="18" charset="0"/>
                </a:rPr>
                <a:t>) </a:t>
              </a:r>
              <a:endParaRPr lang="en-US" sz="3200" dirty="0">
                <a:solidFill>
                  <a:srgbClr val="FF3300"/>
                </a:solidFill>
                <a:latin typeface="Times New Roman" pitchFamily="18" charset="0"/>
                <a:cs typeface="Times New Roman" pitchFamily="18" charset="0"/>
              </a:endParaRPr>
            </a:p>
          </p:txBody>
        </p:sp>
      </p:grpSp>
      <p:sp>
        <p:nvSpPr>
          <p:cNvPr id="12" name="Rectangle 11"/>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 name="Rectangle 13"/>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Rectangle 14"/>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 name="Rectangle 15"/>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6"/>
          <p:cNvSpPr>
            <a:spLocks noChangeArrowheads="1"/>
          </p:cNvSpPr>
          <p:nvPr/>
        </p:nvSpPr>
        <p:spPr bwMode="auto">
          <a:xfrm>
            <a:off x="2362200" y="3581400"/>
            <a:ext cx="5943600" cy="417513"/>
          </a:xfrm>
          <a:prstGeom prst="rect">
            <a:avLst/>
          </a:prstGeom>
          <a:solidFill>
            <a:srgbClr val="FFFF00"/>
          </a:solidFill>
          <a:ln w="76200">
            <a:noFill/>
            <a:miter lim="800000"/>
            <a:headEnd/>
            <a:tailEnd/>
          </a:ln>
        </p:spPr>
        <p:txBody>
          <a:bodyPr>
            <a:spAutoFit/>
          </a:bodyPr>
          <a:lstStyle/>
          <a:p>
            <a:pPr algn="ctr" rtl="1">
              <a:lnSpc>
                <a:spcPts val="2500"/>
              </a:lnSpc>
              <a:defRPr/>
            </a:pPr>
            <a:r>
              <a:rPr lang="ar-KW" sz="2800" kern="0" dirty="0">
                <a:solidFill>
                  <a:srgbClr val="002060"/>
                </a:solidFill>
                <a:latin typeface="Times New Roman" pitchFamily="18" charset="0"/>
                <a:cs typeface="Times New Roman" pitchFamily="18" charset="0"/>
              </a:rPr>
              <a:t>75 ملي أمبير نسبة الوفيات 61%</a:t>
            </a:r>
          </a:p>
        </p:txBody>
      </p:sp>
      <p:sp>
        <p:nvSpPr>
          <p:cNvPr id="11" name="Rectangle 6"/>
          <p:cNvSpPr>
            <a:spLocks noChangeArrowheads="1"/>
          </p:cNvSpPr>
          <p:nvPr/>
        </p:nvSpPr>
        <p:spPr bwMode="auto">
          <a:xfrm>
            <a:off x="2362200" y="4038600"/>
            <a:ext cx="5943600" cy="417513"/>
          </a:xfrm>
          <a:prstGeom prst="rect">
            <a:avLst/>
          </a:prstGeom>
          <a:solidFill>
            <a:srgbClr val="FFFF00"/>
          </a:solidFill>
          <a:ln w="76200">
            <a:noFill/>
            <a:miter lim="800000"/>
            <a:headEnd/>
            <a:tailEnd/>
          </a:ln>
        </p:spPr>
        <p:txBody>
          <a:bodyPr>
            <a:spAutoFit/>
          </a:bodyPr>
          <a:lstStyle/>
          <a:p>
            <a:pPr algn="ctr" rtl="1">
              <a:lnSpc>
                <a:spcPts val="2500"/>
              </a:lnSpc>
              <a:defRPr/>
            </a:pPr>
            <a:r>
              <a:rPr lang="ar-KW" sz="2800" kern="0" dirty="0">
                <a:solidFill>
                  <a:srgbClr val="002060"/>
                </a:solidFill>
                <a:latin typeface="Times New Roman" pitchFamily="18" charset="0"/>
                <a:cs typeface="Times New Roman" pitchFamily="18" charset="0"/>
              </a:rPr>
              <a:t>90 ملي أمبير نسبة الوفيات 80%</a:t>
            </a:r>
          </a:p>
        </p:txBody>
      </p:sp>
      <p:sp>
        <p:nvSpPr>
          <p:cNvPr id="12" name="Rectangle 6"/>
          <p:cNvSpPr>
            <a:spLocks noChangeArrowheads="1"/>
          </p:cNvSpPr>
          <p:nvPr/>
        </p:nvSpPr>
        <p:spPr bwMode="auto">
          <a:xfrm>
            <a:off x="2362200" y="4495800"/>
            <a:ext cx="5943600" cy="417513"/>
          </a:xfrm>
          <a:prstGeom prst="rect">
            <a:avLst/>
          </a:prstGeom>
          <a:solidFill>
            <a:srgbClr val="FFFF00"/>
          </a:solidFill>
          <a:ln w="76200">
            <a:noFill/>
            <a:miter lim="800000"/>
            <a:headEnd/>
            <a:tailEnd/>
          </a:ln>
        </p:spPr>
        <p:txBody>
          <a:bodyPr>
            <a:spAutoFit/>
          </a:bodyPr>
          <a:lstStyle/>
          <a:p>
            <a:pPr algn="ctr" rtl="1">
              <a:lnSpc>
                <a:spcPts val="2500"/>
              </a:lnSpc>
              <a:defRPr/>
            </a:pPr>
            <a:r>
              <a:rPr lang="ar-KW" sz="2800" kern="0" dirty="0">
                <a:solidFill>
                  <a:srgbClr val="002060"/>
                </a:solidFill>
                <a:latin typeface="Times New Roman" pitchFamily="18" charset="0"/>
                <a:cs typeface="Times New Roman" pitchFamily="18" charset="0"/>
              </a:rPr>
              <a:t>120 ملي أمبير نسبة الوفيات 95%</a:t>
            </a:r>
          </a:p>
        </p:txBody>
      </p:sp>
      <p:sp>
        <p:nvSpPr>
          <p:cNvPr id="13" name="Rectangle 6"/>
          <p:cNvSpPr>
            <a:spLocks noChangeArrowheads="1"/>
          </p:cNvSpPr>
          <p:nvPr/>
        </p:nvSpPr>
        <p:spPr bwMode="auto">
          <a:xfrm>
            <a:off x="2362200" y="4953000"/>
            <a:ext cx="5943600" cy="417513"/>
          </a:xfrm>
          <a:prstGeom prst="rect">
            <a:avLst/>
          </a:prstGeom>
          <a:solidFill>
            <a:srgbClr val="FFFF00"/>
          </a:solidFill>
          <a:ln w="76200">
            <a:noFill/>
            <a:miter lim="800000"/>
            <a:headEnd/>
            <a:tailEnd/>
          </a:ln>
        </p:spPr>
        <p:txBody>
          <a:bodyPr>
            <a:spAutoFit/>
          </a:bodyPr>
          <a:lstStyle/>
          <a:p>
            <a:pPr algn="ctr" rtl="1">
              <a:lnSpc>
                <a:spcPts val="2500"/>
              </a:lnSpc>
              <a:defRPr/>
            </a:pPr>
            <a:r>
              <a:rPr lang="ar-KW" sz="2800" kern="0" dirty="0">
                <a:solidFill>
                  <a:srgbClr val="002060"/>
                </a:solidFill>
                <a:latin typeface="Times New Roman" pitchFamily="18" charset="0"/>
                <a:cs typeface="Times New Roman" pitchFamily="18" charset="0"/>
              </a:rPr>
              <a:t>148 ملي أمبير نسبة الوفيات 99%</a:t>
            </a:r>
          </a:p>
        </p:txBody>
      </p:sp>
      <p:sp>
        <p:nvSpPr>
          <p:cNvPr id="9" name="Rectangle 6"/>
          <p:cNvSpPr>
            <a:spLocks noChangeArrowheads="1"/>
          </p:cNvSpPr>
          <p:nvPr/>
        </p:nvSpPr>
        <p:spPr bwMode="auto">
          <a:xfrm>
            <a:off x="2362200" y="3124200"/>
            <a:ext cx="5943600" cy="417513"/>
          </a:xfrm>
          <a:prstGeom prst="rect">
            <a:avLst/>
          </a:prstGeom>
          <a:solidFill>
            <a:srgbClr val="FFFF00"/>
          </a:solidFill>
          <a:ln w="76200">
            <a:noFill/>
            <a:miter lim="800000"/>
            <a:headEnd/>
            <a:tailEnd/>
          </a:ln>
        </p:spPr>
        <p:txBody>
          <a:bodyPr>
            <a:spAutoFit/>
          </a:bodyPr>
          <a:lstStyle/>
          <a:p>
            <a:pPr algn="ctr" rtl="1">
              <a:lnSpc>
                <a:spcPts val="2500"/>
              </a:lnSpc>
              <a:defRPr/>
            </a:pPr>
            <a:r>
              <a:rPr lang="ar-KW" sz="2800" kern="0" dirty="0">
                <a:solidFill>
                  <a:srgbClr val="002060"/>
                </a:solidFill>
                <a:latin typeface="Times New Roman" pitchFamily="18" charset="0"/>
                <a:cs typeface="Times New Roman" pitchFamily="18" charset="0"/>
              </a:rPr>
              <a:t>60 ملي أمبير نسبة الوفيات 22%</a:t>
            </a:r>
          </a:p>
        </p:txBody>
      </p:sp>
      <p:sp>
        <p:nvSpPr>
          <p:cNvPr id="15" name="Rectangle 6"/>
          <p:cNvSpPr>
            <a:spLocks noChangeArrowheads="1"/>
          </p:cNvSpPr>
          <p:nvPr/>
        </p:nvSpPr>
        <p:spPr bwMode="auto">
          <a:xfrm>
            <a:off x="2362200" y="5441950"/>
            <a:ext cx="6629400" cy="417513"/>
          </a:xfrm>
          <a:prstGeom prst="rect">
            <a:avLst/>
          </a:prstGeom>
          <a:solidFill>
            <a:srgbClr val="FFFF00"/>
          </a:solidFill>
          <a:ln w="76200">
            <a:noFill/>
            <a:miter lim="800000"/>
            <a:headEnd/>
            <a:tailEnd/>
          </a:ln>
        </p:spPr>
        <p:txBody>
          <a:bodyPr>
            <a:spAutoFit/>
          </a:bodyPr>
          <a:lstStyle/>
          <a:p>
            <a:pPr algn="ctr" rtl="1">
              <a:lnSpc>
                <a:spcPts val="2500"/>
              </a:lnSpc>
              <a:defRPr/>
            </a:pPr>
            <a:r>
              <a:rPr lang="ar-KW" sz="2400" kern="0" dirty="0">
                <a:solidFill>
                  <a:srgbClr val="002060"/>
                </a:solidFill>
                <a:latin typeface="Times New Roman" pitchFamily="18" charset="0"/>
                <a:cs typeface="Times New Roman" pitchFamily="18" charset="0"/>
              </a:rPr>
              <a:t>200 </a:t>
            </a:r>
            <a:r>
              <a:rPr lang="ar-KW" sz="2400" kern="0" dirty="0" err="1">
                <a:solidFill>
                  <a:srgbClr val="002060"/>
                </a:solidFill>
                <a:latin typeface="Times New Roman" pitchFamily="18" charset="0"/>
                <a:cs typeface="Times New Roman" pitchFamily="18" charset="0"/>
              </a:rPr>
              <a:t>هيرتز</a:t>
            </a:r>
            <a:r>
              <a:rPr lang="ar-KW" sz="2400" kern="0" dirty="0">
                <a:solidFill>
                  <a:srgbClr val="002060"/>
                </a:solidFill>
                <a:latin typeface="Times New Roman" pitchFamily="18" charset="0"/>
                <a:cs typeface="Times New Roman" pitchFamily="18" charset="0"/>
              </a:rPr>
              <a:t> على 100 ملي أمبير نسبة الوفيات 80%***</a:t>
            </a:r>
          </a:p>
        </p:txBody>
      </p:sp>
      <p:sp>
        <p:nvSpPr>
          <p:cNvPr id="16" name="Rectangle 6"/>
          <p:cNvSpPr>
            <a:spLocks noChangeArrowheads="1"/>
          </p:cNvSpPr>
          <p:nvPr/>
        </p:nvSpPr>
        <p:spPr bwMode="auto">
          <a:xfrm>
            <a:off x="2362200" y="5980113"/>
            <a:ext cx="6629400" cy="412750"/>
          </a:xfrm>
          <a:prstGeom prst="rect">
            <a:avLst/>
          </a:prstGeom>
          <a:solidFill>
            <a:srgbClr val="FFFF00"/>
          </a:solidFill>
          <a:ln w="76200">
            <a:noFill/>
            <a:miter lim="800000"/>
            <a:headEnd/>
            <a:tailEnd/>
          </a:ln>
        </p:spPr>
        <p:txBody>
          <a:bodyPr>
            <a:spAutoFit/>
          </a:bodyPr>
          <a:lstStyle/>
          <a:p>
            <a:pPr algn="ctr" rtl="1">
              <a:lnSpc>
                <a:spcPts val="2500"/>
              </a:lnSpc>
              <a:defRPr/>
            </a:pPr>
            <a:r>
              <a:rPr lang="ar-KW" sz="2400" kern="0" dirty="0">
                <a:solidFill>
                  <a:srgbClr val="002060"/>
                </a:solidFill>
                <a:latin typeface="Times New Roman" pitchFamily="18" charset="0"/>
                <a:cs typeface="Times New Roman" pitchFamily="18" charset="0"/>
              </a:rPr>
              <a:t>200 </a:t>
            </a:r>
            <a:r>
              <a:rPr lang="ar-KW" sz="2400" kern="0" dirty="0" err="1">
                <a:solidFill>
                  <a:srgbClr val="002060"/>
                </a:solidFill>
                <a:latin typeface="Times New Roman" pitchFamily="18" charset="0"/>
                <a:cs typeface="Times New Roman" pitchFamily="18" charset="0"/>
              </a:rPr>
              <a:t>هيرتز</a:t>
            </a:r>
            <a:r>
              <a:rPr lang="ar-KW" sz="2400" kern="0" dirty="0">
                <a:solidFill>
                  <a:srgbClr val="002060"/>
                </a:solidFill>
                <a:latin typeface="Times New Roman" pitchFamily="18" charset="0"/>
                <a:cs typeface="Times New Roman" pitchFamily="18" charset="0"/>
              </a:rPr>
              <a:t> على 120-150 ملي أمبير نسبة الوفيات 80%***</a:t>
            </a:r>
          </a:p>
        </p:txBody>
      </p:sp>
      <p:sp>
        <p:nvSpPr>
          <p:cNvPr id="27657" name="Rectangle 6"/>
          <p:cNvSpPr>
            <a:spLocks noChangeArrowheads="1"/>
          </p:cNvSpPr>
          <p:nvPr/>
        </p:nvSpPr>
        <p:spPr bwMode="auto">
          <a:xfrm>
            <a:off x="152400" y="268288"/>
            <a:ext cx="8686800" cy="2862262"/>
          </a:xfrm>
          <a:prstGeom prst="rect">
            <a:avLst/>
          </a:prstGeom>
          <a:noFill/>
          <a:ln w="9525">
            <a:noFill/>
            <a:miter lim="800000"/>
            <a:headEnd/>
            <a:tailEnd/>
          </a:ln>
        </p:spPr>
        <p:txBody>
          <a:bodyPr>
            <a:spAutoFit/>
          </a:bodyPr>
          <a:lstStyle/>
          <a:p>
            <a:pPr algn="just" rtl="1">
              <a:lnSpc>
                <a:spcPct val="150000"/>
              </a:lnSpc>
            </a:pPr>
            <a:r>
              <a:rPr lang="ar-KW" sz="3000">
                <a:latin typeface="Times New Roman" pitchFamily="18" charset="0"/>
                <a:cs typeface="Times New Roman" pitchFamily="18" charset="0"/>
              </a:rPr>
              <a:t>وفقا لذلك، فإن ذبائح الدجاج، والتي تأتي إلى جميع دول مجلس التعاون الخليجي ودول الشرق الأوسط من أوروبا وأمريكا والبرازيل، والتي ترافقها شهادة حلال وإذا صعقت على التردد 50 هرتز*،** فإن نسب الوفيات بينها يتراوح بين 61٪ - 99٪.</a:t>
            </a:r>
          </a:p>
        </p:txBody>
      </p:sp>
      <p:sp>
        <p:nvSpPr>
          <p:cNvPr id="27658" name="Rectangle 1"/>
          <p:cNvSpPr>
            <a:spLocks noChangeArrowheads="1"/>
          </p:cNvSpPr>
          <p:nvPr/>
        </p:nvSpPr>
        <p:spPr bwMode="auto">
          <a:xfrm>
            <a:off x="76200" y="2357430"/>
            <a:ext cx="2057400" cy="4154488"/>
          </a:xfrm>
          <a:prstGeom prst="rect">
            <a:avLst/>
          </a:prstGeom>
          <a:noFill/>
          <a:ln w="9525">
            <a:solidFill>
              <a:schemeClr val="tx1"/>
            </a:solidFill>
            <a:miter lim="800000"/>
            <a:headEnd/>
            <a:tailEnd/>
          </a:ln>
        </p:spPr>
        <p:txBody>
          <a:bodyPr anchor="ctr">
            <a:spAutoFit/>
          </a:bodyPr>
          <a:lstStyle/>
          <a:p>
            <a:pPr eaLnBrk="0" hangingPunct="0"/>
            <a:r>
              <a:rPr lang="en-US" sz="1200" dirty="0">
                <a:solidFill>
                  <a:srgbClr val="000000"/>
                </a:solidFill>
                <a:latin typeface="Times New Roman" pitchFamily="18" charset="0"/>
                <a:cs typeface="Times New Roman" pitchFamily="18" charset="0"/>
              </a:rPr>
              <a:t>*Gregory N.G. &amp; Wotton S.B. (1990). Effect of stunning on spontaneous physical activity and evoked activity in the brain. British Poultry Science. 31: 215-220.</a:t>
            </a:r>
          </a:p>
          <a:p>
            <a:pPr eaLnBrk="0" hangingPunct="0"/>
            <a:r>
              <a:rPr lang="en-US" sz="1200" dirty="0">
                <a:solidFill>
                  <a:srgbClr val="000000"/>
                </a:solidFill>
                <a:latin typeface="Times New Roman" pitchFamily="18" charset="0"/>
                <a:cs typeface="Times New Roman" pitchFamily="18" charset="0"/>
              </a:rPr>
              <a:t>**Gregory, N. G., and S. B. Wotton (1987). Effect of electrical stunning on the electroencephalogram in chickens. Br. Vet. J.: 143, 175-183.</a:t>
            </a:r>
          </a:p>
          <a:p>
            <a:pPr eaLnBrk="0" hangingPunct="0"/>
            <a:r>
              <a:rPr lang="en-US" sz="1200" dirty="0">
                <a:solidFill>
                  <a:srgbClr val="000000"/>
                </a:solidFill>
                <a:latin typeface="Times New Roman" pitchFamily="18" charset="0"/>
                <a:cs typeface="Times New Roman" pitchFamily="18" charset="0"/>
              </a:rPr>
              <a:t>***S. </a:t>
            </a:r>
            <a:r>
              <a:rPr lang="en-US" sz="1200" dirty="0" err="1">
                <a:solidFill>
                  <a:srgbClr val="000000"/>
                </a:solidFill>
                <a:latin typeface="Times New Roman" pitchFamily="18" charset="0"/>
                <a:cs typeface="Times New Roman" pitchFamily="18" charset="0"/>
              </a:rPr>
              <a:t>Prinz</a:t>
            </a:r>
            <a:r>
              <a:rPr lang="en-US" sz="1200" dirty="0">
                <a:solidFill>
                  <a:srgbClr val="000000"/>
                </a:solidFill>
                <a:latin typeface="Times New Roman" pitchFamily="18" charset="0"/>
                <a:cs typeface="Times New Roman" pitchFamily="18" charset="0"/>
              </a:rPr>
              <a:t>, G. Van </a:t>
            </a:r>
            <a:r>
              <a:rPr lang="en-US" sz="1200" dirty="0" err="1">
                <a:solidFill>
                  <a:srgbClr val="000000"/>
                </a:solidFill>
                <a:latin typeface="Times New Roman" pitchFamily="18" charset="0"/>
                <a:cs typeface="Times New Roman" pitchFamily="18" charset="0"/>
              </a:rPr>
              <a:t>Oijen</a:t>
            </a:r>
            <a:r>
              <a:rPr lang="en-US" sz="1200" dirty="0">
                <a:solidFill>
                  <a:srgbClr val="000000"/>
                </a:solidFill>
                <a:latin typeface="Times New Roman" pitchFamily="18" charset="0"/>
                <a:cs typeface="Times New Roman" pitchFamily="18" charset="0"/>
              </a:rPr>
              <a:t>, F. </a:t>
            </a:r>
            <a:r>
              <a:rPr lang="en-US" sz="1200" dirty="0" err="1">
                <a:solidFill>
                  <a:srgbClr val="000000"/>
                </a:solidFill>
                <a:latin typeface="Times New Roman" pitchFamily="18" charset="0"/>
                <a:cs typeface="Times New Roman" pitchFamily="18" charset="0"/>
              </a:rPr>
              <a:t>Ehinger</a:t>
            </a:r>
            <a:r>
              <a:rPr lang="en-US" sz="1200" dirty="0">
                <a:solidFill>
                  <a:srgbClr val="000000"/>
                </a:solidFill>
                <a:latin typeface="Times New Roman" pitchFamily="18" charset="0"/>
                <a:cs typeface="Times New Roman" pitchFamily="18" charset="0"/>
              </a:rPr>
              <a:t>, A. </a:t>
            </a:r>
            <a:r>
              <a:rPr lang="en-US" sz="1200" dirty="0" err="1">
                <a:solidFill>
                  <a:srgbClr val="000000"/>
                </a:solidFill>
                <a:latin typeface="Times New Roman" pitchFamily="18" charset="0"/>
                <a:cs typeface="Times New Roman" pitchFamily="18" charset="0"/>
              </a:rPr>
              <a:t>Coenen</a:t>
            </a:r>
            <a:r>
              <a:rPr lang="en-US" sz="1200" dirty="0">
                <a:solidFill>
                  <a:srgbClr val="000000"/>
                </a:solidFill>
                <a:latin typeface="Times New Roman" pitchFamily="18" charset="0"/>
                <a:cs typeface="Times New Roman" pitchFamily="18" charset="0"/>
              </a:rPr>
              <a:t> and W. </a:t>
            </a:r>
            <a:r>
              <a:rPr lang="en-US" sz="1200" dirty="0" err="1">
                <a:solidFill>
                  <a:srgbClr val="000000"/>
                </a:solidFill>
                <a:latin typeface="Times New Roman" pitchFamily="18" charset="0"/>
                <a:cs typeface="Times New Roman" pitchFamily="18" charset="0"/>
              </a:rPr>
              <a:t>Bessei</a:t>
            </a:r>
            <a:r>
              <a:rPr lang="en-US" sz="1200" dirty="0">
                <a:solidFill>
                  <a:srgbClr val="000000"/>
                </a:solidFill>
                <a:latin typeface="Times New Roman" pitchFamily="18" charset="0"/>
                <a:cs typeface="Times New Roman" pitchFamily="18" charset="0"/>
              </a:rPr>
              <a:t> (2010). Electroencephalograms and physical reflexes of broilers after electrical </a:t>
            </a:r>
            <a:r>
              <a:rPr lang="en-US" sz="1200" dirty="0" err="1">
                <a:solidFill>
                  <a:srgbClr val="000000"/>
                </a:solidFill>
                <a:latin typeface="Times New Roman" pitchFamily="18" charset="0"/>
                <a:cs typeface="Times New Roman" pitchFamily="18" charset="0"/>
              </a:rPr>
              <a:t>waterbath</a:t>
            </a:r>
            <a:r>
              <a:rPr lang="en-US" sz="1200" dirty="0">
                <a:solidFill>
                  <a:srgbClr val="000000"/>
                </a:solidFill>
                <a:latin typeface="Times New Roman" pitchFamily="18" charset="0"/>
                <a:cs typeface="Times New Roman" pitchFamily="18" charset="0"/>
              </a:rPr>
              <a:t> stunning using an alternating current. </a:t>
            </a:r>
            <a:r>
              <a:rPr lang="en-US" sz="1200" dirty="0" err="1">
                <a:solidFill>
                  <a:srgbClr val="000000"/>
                </a:solidFill>
                <a:latin typeface="Times New Roman" pitchFamily="18" charset="0"/>
                <a:cs typeface="Times New Roman" pitchFamily="18" charset="0"/>
              </a:rPr>
              <a:t>Poult</a:t>
            </a:r>
            <a:r>
              <a:rPr lang="en-US" sz="1200" dirty="0">
                <a:solidFill>
                  <a:srgbClr val="000000"/>
                </a:solidFill>
                <a:latin typeface="Times New Roman" pitchFamily="18" charset="0"/>
                <a:cs typeface="Times New Roman" pitchFamily="18" charset="0"/>
              </a:rPr>
              <a:t> Sci. 89:1265-1274.</a:t>
            </a:r>
            <a:endParaRPr lang="en-US" sz="1200" dirty="0">
              <a:latin typeface="Times New Roman" pitchFamily="18" charset="0"/>
              <a:cs typeface="Times New Roman" pitchFamily="18" charset="0"/>
            </a:endParaRPr>
          </a:p>
        </p:txBody>
      </p:sp>
      <p:sp>
        <p:nvSpPr>
          <p:cNvPr id="14" name="Rectangle 1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 name="Rectangle 16"/>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8" name="Rectangle 17"/>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9" name="Rectangle 18"/>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ppt_x"/>
                                          </p:val>
                                        </p:tav>
                                        <p:tav tm="100000">
                                          <p:val>
                                            <p:strVal val="#ppt_x"/>
                                          </p:val>
                                        </p:tav>
                                      </p:tavLst>
                                    </p:anim>
                                    <p:anim calcmode="lin" valueType="num">
                                      <p:cBhvr additive="base">
                                        <p:cTn id="4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9" grpId="0" animBg="1"/>
      <p:bldP spid="15" grpId="0" animBg="1"/>
      <p:bldP spid="1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
          <p:cNvSpPr>
            <a:spLocks noChangeArrowheads="1"/>
          </p:cNvSpPr>
          <p:nvPr/>
        </p:nvSpPr>
        <p:spPr bwMode="auto">
          <a:xfrm>
            <a:off x="304800" y="400050"/>
            <a:ext cx="8153400" cy="2654300"/>
          </a:xfrm>
          <a:prstGeom prst="rect">
            <a:avLst/>
          </a:prstGeom>
          <a:noFill/>
          <a:ln w="9525">
            <a:noFill/>
            <a:miter lim="800000"/>
            <a:headEnd/>
            <a:tailEnd/>
          </a:ln>
        </p:spPr>
        <p:txBody>
          <a:bodyPr anchor="ctr">
            <a:spAutoFit/>
          </a:bodyPr>
          <a:lstStyle/>
          <a:p>
            <a:pPr algn="just" rtl="1">
              <a:lnSpc>
                <a:spcPct val="250000"/>
              </a:lnSpc>
            </a:pPr>
            <a:r>
              <a:rPr lang="ar-KW" sz="3600">
                <a:latin typeface="Simplified Arabic" pitchFamily="18" charset="-78"/>
                <a:cs typeface="Simplified Arabic" pitchFamily="18" charset="-78"/>
              </a:rPr>
              <a:t>إن معايير الصعق الكهربائي حرجة للغاية، ويجب أن تكون دقيقة من حيث قيمها العددية</a:t>
            </a:r>
            <a:endParaRPr lang="en-US" sz="3600">
              <a:latin typeface="Simplified Arabic" pitchFamily="18" charset="-78"/>
              <a:cs typeface="Simplified Arabic" pitchFamily="18" charset="-78"/>
            </a:endParaRPr>
          </a:p>
        </p:txBody>
      </p:sp>
      <p:pic>
        <p:nvPicPr>
          <p:cNvPr id="28675" name="Picture 3"/>
          <p:cNvPicPr>
            <a:picLocks noChangeAspect="1" noChangeArrowheads="1"/>
          </p:cNvPicPr>
          <p:nvPr/>
        </p:nvPicPr>
        <p:blipFill>
          <a:blip r:embed="rId2"/>
          <a:srcRect/>
          <a:stretch>
            <a:fillRect/>
          </a:stretch>
        </p:blipFill>
        <p:spPr bwMode="auto">
          <a:xfrm>
            <a:off x="2667000" y="2895600"/>
            <a:ext cx="3335338" cy="2354263"/>
          </a:xfrm>
          <a:prstGeom prst="rect">
            <a:avLst/>
          </a:prstGeom>
          <a:noFill/>
          <a:ln w="9525">
            <a:noFill/>
            <a:miter lim="800000"/>
            <a:headEnd/>
            <a:tailEnd/>
          </a:ln>
        </p:spPr>
      </p:pic>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ChangeArrowheads="1"/>
          </p:cNvSpPr>
          <p:nvPr/>
        </p:nvSpPr>
        <p:spPr bwMode="auto">
          <a:xfrm>
            <a:off x="3581400" y="115888"/>
            <a:ext cx="5334000" cy="2246312"/>
          </a:xfrm>
          <a:prstGeom prst="rect">
            <a:avLst/>
          </a:prstGeom>
          <a:noFill/>
          <a:ln w="9525">
            <a:noFill/>
            <a:miter lim="800000"/>
            <a:headEnd/>
            <a:tailEnd/>
          </a:ln>
        </p:spPr>
        <p:txBody>
          <a:bodyPr anchor="ctr">
            <a:spAutoFit/>
          </a:bodyPr>
          <a:lstStyle/>
          <a:p>
            <a:pPr algn="just" rtl="1">
              <a:lnSpc>
                <a:spcPct val="150000"/>
              </a:lnSpc>
            </a:pPr>
            <a:r>
              <a:rPr lang="ar-KW" sz="3200">
                <a:latin typeface="Simplified Arabic" pitchFamily="18" charset="-78"/>
                <a:cs typeface="Simplified Arabic" pitchFamily="18" charset="-78"/>
              </a:rPr>
              <a:t>بل من الصعب السيطرة عليها في المسالخ مهما كانت قيمها العديدة وذلك للأسباب التالية:</a:t>
            </a:r>
            <a:endParaRPr lang="en-US" sz="3200">
              <a:latin typeface="Simplified Arabic" pitchFamily="18" charset="-78"/>
              <a:cs typeface="Simplified Arabic" pitchFamily="18" charset="-78"/>
            </a:endParaRPr>
          </a:p>
        </p:txBody>
      </p:sp>
      <p:sp>
        <p:nvSpPr>
          <p:cNvPr id="5" name="Rectangle 1"/>
          <p:cNvSpPr>
            <a:spLocks noChangeArrowheads="1"/>
          </p:cNvSpPr>
          <p:nvPr/>
        </p:nvSpPr>
        <p:spPr bwMode="auto">
          <a:xfrm>
            <a:off x="381000" y="2422525"/>
            <a:ext cx="8229600" cy="3430588"/>
          </a:xfrm>
          <a:prstGeom prst="rect">
            <a:avLst/>
          </a:prstGeom>
          <a:noFill/>
          <a:ln w="9525">
            <a:solidFill>
              <a:schemeClr val="tx1"/>
            </a:solidFill>
            <a:miter lim="800000"/>
            <a:headEnd/>
            <a:tailEnd/>
          </a:ln>
        </p:spPr>
        <p:txBody>
          <a:bodyPr anchor="ctr">
            <a:spAutoFit/>
          </a:bodyPr>
          <a:lstStyle/>
          <a:p>
            <a:pPr algn="just" rtl="1">
              <a:lnSpc>
                <a:spcPct val="200000"/>
              </a:lnSpc>
            </a:pPr>
            <a:r>
              <a:rPr lang="ar-KW" sz="2800">
                <a:latin typeface="Simplified Arabic" pitchFamily="18" charset="-78"/>
                <a:cs typeface="Simplified Arabic" pitchFamily="18" charset="-78"/>
              </a:rPr>
              <a:t>فأي تغييرات في قيم التردد أو المسافة أو الوزن أو إجهاد الطير أو كمية الريش على الجسم كما يتضح من نتائج الأبحاث المنشورة سيؤدي إلى معدلات في الوفيات قد تصل إلى قيم لا يمكن تحملها من الناحية الشرعية الدينية*.</a:t>
            </a:r>
            <a:endParaRPr lang="en-US" sz="2800">
              <a:latin typeface="Simplified Arabic" pitchFamily="18" charset="-78"/>
              <a:cs typeface="Simplified Arabic" pitchFamily="18" charset="-78"/>
            </a:endParaRPr>
          </a:p>
        </p:txBody>
      </p:sp>
      <p:pic>
        <p:nvPicPr>
          <p:cNvPr id="29700" name="Picture 4"/>
          <p:cNvPicPr>
            <a:picLocks noChangeAspect="1" noChangeArrowheads="1"/>
          </p:cNvPicPr>
          <p:nvPr/>
        </p:nvPicPr>
        <p:blipFill>
          <a:blip r:embed="rId2"/>
          <a:srcRect/>
          <a:stretch>
            <a:fillRect/>
          </a:stretch>
        </p:blipFill>
        <p:spPr bwMode="auto">
          <a:xfrm>
            <a:off x="304800" y="304800"/>
            <a:ext cx="3048000" cy="2019300"/>
          </a:xfrm>
          <a:prstGeom prst="rect">
            <a:avLst/>
          </a:prstGeom>
          <a:noFill/>
          <a:ln w="9525">
            <a:noFill/>
            <a:miter lim="800000"/>
            <a:headEnd/>
            <a:tailEnd/>
          </a:ln>
        </p:spPr>
      </p:pic>
      <p:sp>
        <p:nvSpPr>
          <p:cNvPr id="29701" name="Rectangle 4"/>
          <p:cNvSpPr>
            <a:spLocks noChangeArrowheads="1"/>
          </p:cNvSpPr>
          <p:nvPr/>
        </p:nvSpPr>
        <p:spPr bwMode="auto">
          <a:xfrm>
            <a:off x="152400" y="6072206"/>
            <a:ext cx="8305800" cy="277812"/>
          </a:xfrm>
          <a:prstGeom prst="rect">
            <a:avLst/>
          </a:prstGeom>
          <a:noFill/>
          <a:ln w="9525">
            <a:noFill/>
            <a:miter lim="800000"/>
            <a:headEnd/>
            <a:tailEnd/>
          </a:ln>
        </p:spPr>
        <p:txBody>
          <a:bodyPr>
            <a:spAutoFit/>
          </a:bodyPr>
          <a:lstStyle/>
          <a:p>
            <a:pPr algn="justLow" eaLnBrk="0" hangingPunct="0"/>
            <a:r>
              <a:rPr lang="en-US" sz="1200">
                <a:latin typeface="Times New Roman" pitchFamily="18" charset="0"/>
                <a:cs typeface="Times New Roman" pitchFamily="18" charset="0"/>
              </a:rPr>
              <a:t>*Kettlewell, P.J. and Hallworth R.N. (1990). Review paper, Electrical stunning of chickens. J. agric. Engng Res. 47, 139-151.</a:t>
            </a:r>
          </a:p>
        </p:txBody>
      </p:sp>
      <p:sp>
        <p:nvSpPr>
          <p:cNvPr id="6" name="Rectangle 5"/>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a:srcRect/>
          <a:stretch>
            <a:fillRect/>
          </a:stretch>
        </p:blipFill>
        <p:spPr bwMode="auto">
          <a:xfrm>
            <a:off x="6777038" y="0"/>
            <a:ext cx="2366962" cy="3657600"/>
          </a:xfrm>
          <a:prstGeom prst="rect">
            <a:avLst/>
          </a:prstGeom>
          <a:noFill/>
          <a:ln w="9525">
            <a:noFill/>
            <a:miter lim="800000"/>
            <a:headEnd/>
            <a:tailEnd/>
          </a:ln>
        </p:spPr>
      </p:pic>
      <p:sp>
        <p:nvSpPr>
          <p:cNvPr id="6" name="Rectangle 5"/>
          <p:cNvSpPr>
            <a:spLocks noChangeArrowheads="1"/>
          </p:cNvSpPr>
          <p:nvPr/>
        </p:nvSpPr>
        <p:spPr bwMode="auto">
          <a:xfrm>
            <a:off x="381000" y="3113088"/>
            <a:ext cx="8458200" cy="2570162"/>
          </a:xfrm>
          <a:prstGeom prst="rect">
            <a:avLst/>
          </a:prstGeom>
          <a:noFill/>
          <a:ln w="76200">
            <a:solidFill>
              <a:srgbClr val="0070C0"/>
            </a:solidFill>
            <a:miter lim="800000"/>
            <a:headEnd/>
            <a:tailEnd/>
          </a:ln>
        </p:spPr>
        <p:txBody>
          <a:bodyPr>
            <a:spAutoFit/>
          </a:bodyPr>
          <a:lstStyle/>
          <a:p>
            <a:pPr algn="just" rtl="1">
              <a:lnSpc>
                <a:spcPct val="200000"/>
              </a:lnSpc>
            </a:pPr>
            <a:r>
              <a:rPr lang="ar-KW" sz="2800">
                <a:latin typeface="Simplified Arabic" pitchFamily="18" charset="-78"/>
                <a:cs typeface="Simplified Arabic" pitchFamily="18" charset="-78"/>
              </a:rPr>
              <a:t>أيضا، فإن متطلبات التشريع الأوروبي الجديد 1099/2009 للصعق الكهربائي في الذبح هو الصدمة القاتلة (الصعق-حتى-الموت)! لذلك فقد لا يسمح لنا نحن المسلمون استخدام تيارات أو ترددات مختلفة.**</a:t>
            </a:r>
            <a:endParaRPr lang="en-US" sz="2800">
              <a:latin typeface="Simplified Arabic" pitchFamily="18" charset="-78"/>
              <a:cs typeface="Simplified Arabic" pitchFamily="18" charset="-78"/>
            </a:endParaRPr>
          </a:p>
        </p:txBody>
      </p:sp>
      <p:sp>
        <p:nvSpPr>
          <p:cNvPr id="30724" name="Rectangle 1"/>
          <p:cNvSpPr>
            <a:spLocks noChangeArrowheads="1"/>
          </p:cNvSpPr>
          <p:nvPr/>
        </p:nvSpPr>
        <p:spPr bwMode="auto">
          <a:xfrm>
            <a:off x="152400" y="5867400"/>
            <a:ext cx="8686800" cy="523875"/>
          </a:xfrm>
          <a:prstGeom prst="rect">
            <a:avLst/>
          </a:prstGeom>
          <a:solidFill>
            <a:srgbClr val="FFFF00"/>
          </a:solidFill>
          <a:ln w="9525">
            <a:noFill/>
            <a:miter lim="800000"/>
            <a:headEnd/>
            <a:tailEnd/>
          </a:ln>
        </p:spPr>
        <p:txBody>
          <a:bodyPr anchor="ctr">
            <a:spAutoFit/>
          </a:bodyPr>
          <a:lstStyle/>
          <a:p>
            <a:pPr eaLnBrk="0" hangingPunct="0"/>
            <a:r>
              <a:rPr lang="en-US" sz="1400">
                <a:latin typeface="Times New Roman" pitchFamily="18" charset="0"/>
                <a:cs typeface="Times New Roman" pitchFamily="18" charset="0"/>
              </a:rPr>
              <a:t>*V. Sante, G. Le Pottier, T. Astruc, M. Mouchonie`re, and X. Fernandez) 2000(. Effect of Stunning Current Frequency on Carcass Downgrading and Meat Quality of Turkey. Poultry Science 79:1208–1214.</a:t>
            </a:r>
          </a:p>
        </p:txBody>
      </p:sp>
      <p:sp>
        <p:nvSpPr>
          <p:cNvPr id="30725" name="Rectangle 3"/>
          <p:cNvSpPr>
            <a:spLocks noChangeArrowheads="1"/>
          </p:cNvSpPr>
          <p:nvPr/>
        </p:nvSpPr>
        <p:spPr bwMode="auto">
          <a:xfrm>
            <a:off x="457200" y="457200"/>
            <a:ext cx="5943600" cy="2308225"/>
          </a:xfrm>
          <a:prstGeom prst="rect">
            <a:avLst/>
          </a:prstGeom>
          <a:noFill/>
          <a:ln w="50800">
            <a:solidFill>
              <a:srgbClr val="0070C0"/>
            </a:solidFill>
            <a:miter lim="800000"/>
            <a:headEnd/>
            <a:tailEnd/>
          </a:ln>
        </p:spPr>
        <p:txBody>
          <a:bodyPr>
            <a:spAutoFit/>
          </a:bodyPr>
          <a:lstStyle/>
          <a:p>
            <a:pPr algn="just" rtl="1">
              <a:lnSpc>
                <a:spcPct val="150000"/>
              </a:lnSpc>
            </a:pPr>
            <a:r>
              <a:rPr lang="ar-KW" sz="3200">
                <a:latin typeface="Simplified Arabic" pitchFamily="18" charset="-78"/>
                <a:cs typeface="Simplified Arabic" pitchFamily="18" charset="-78"/>
              </a:rPr>
              <a:t>في فرنسا، وكذلك في العديد من الدول الأوروبية </a:t>
            </a:r>
            <a:r>
              <a:rPr lang="ar-KW" sz="3200" u="sng">
                <a:latin typeface="Simplified Arabic" pitchFamily="18" charset="-78"/>
                <a:cs typeface="Simplified Arabic" pitchFamily="18" charset="-78"/>
              </a:rPr>
              <a:t>تصعق الطيور-حتى-الموت </a:t>
            </a:r>
            <a:r>
              <a:rPr lang="ar-KW" sz="3200">
                <a:solidFill>
                  <a:srgbClr val="FF0000"/>
                </a:solidFill>
                <a:latin typeface="Simplified Arabic" pitchFamily="18" charset="-78"/>
                <a:cs typeface="Simplified Arabic" pitchFamily="18" charset="-78"/>
              </a:rPr>
              <a:t>على الترددات المنخفضة</a:t>
            </a:r>
            <a:r>
              <a:rPr lang="ar-KW" sz="3200">
                <a:latin typeface="Simplified Arabic" pitchFamily="18" charset="-78"/>
                <a:cs typeface="Simplified Arabic" pitchFamily="18" charset="-78"/>
              </a:rPr>
              <a:t> (50 هيرتز)*</a:t>
            </a:r>
            <a:endParaRPr lang="en-US" sz="3200">
              <a:latin typeface="Simplified Arabic" pitchFamily="18" charset="-78"/>
              <a:cs typeface="Simplified Arabic" pitchFamily="18" charset="-78"/>
            </a:endParaRPr>
          </a:p>
        </p:txBody>
      </p:sp>
      <p:sp>
        <p:nvSpPr>
          <p:cNvPr id="30726" name="Rectangle 9"/>
          <p:cNvSpPr>
            <a:spLocks noChangeArrowheads="1"/>
          </p:cNvSpPr>
          <p:nvPr/>
        </p:nvSpPr>
        <p:spPr bwMode="auto">
          <a:xfrm>
            <a:off x="152400" y="6411913"/>
            <a:ext cx="1560513" cy="307975"/>
          </a:xfrm>
          <a:prstGeom prst="rect">
            <a:avLst/>
          </a:prstGeom>
          <a:solidFill>
            <a:srgbClr val="FFFF00"/>
          </a:solidFill>
          <a:ln w="9525">
            <a:noFill/>
            <a:miter lim="800000"/>
            <a:headEnd/>
            <a:tailEnd/>
          </a:ln>
        </p:spPr>
        <p:txBody>
          <a:bodyPr wrap="none">
            <a:spAutoFit/>
          </a:bodyPr>
          <a:lstStyle/>
          <a:p>
            <a:r>
              <a:rPr lang="en-US" sz="1400">
                <a:latin typeface="Times New Roman" pitchFamily="18" charset="0"/>
                <a:cs typeface="Times New Roman" pitchFamily="18" charset="0"/>
              </a:rPr>
              <a:t>* *Rizwan Khalid</a:t>
            </a:r>
            <a:endParaRPr lang="en-US" sz="1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685800" y="152400"/>
            <a:ext cx="8001000" cy="769938"/>
          </a:xfrm>
          <a:prstGeom prst="rect">
            <a:avLst/>
          </a:prstGeom>
          <a:solidFill>
            <a:srgbClr val="00B050"/>
          </a:solidFill>
          <a:ln w="9525">
            <a:noFill/>
            <a:miter lim="800000"/>
            <a:headEnd/>
            <a:tailEnd/>
          </a:ln>
        </p:spPr>
        <p:txBody>
          <a:bodyPr>
            <a:spAutoFit/>
          </a:bodyPr>
          <a:lstStyle/>
          <a:p>
            <a:pPr algn="just" rtl="1">
              <a:lnSpc>
                <a:spcPct val="150000"/>
              </a:lnSpc>
              <a:spcBef>
                <a:spcPts val="600"/>
              </a:spcBef>
              <a:defRPr/>
            </a:pPr>
            <a:r>
              <a:rPr lang="ar-EG" sz="3200" dirty="0">
                <a:solidFill>
                  <a:schemeClr val="bg1"/>
                </a:solidFill>
                <a:latin typeface="Simplified Arabic" pitchFamily="18" charset="-78"/>
                <a:cs typeface="Simplified Arabic" pitchFamily="18" charset="-78"/>
              </a:rPr>
              <a:t>النطـاق:</a:t>
            </a:r>
            <a:endParaRPr lang="en-US" sz="3200" dirty="0">
              <a:solidFill>
                <a:schemeClr val="bg1"/>
              </a:solidFill>
              <a:latin typeface="Simplified Arabic" pitchFamily="18" charset="-78"/>
              <a:cs typeface="Simplified Arabic" pitchFamily="18" charset="-78"/>
            </a:endParaRPr>
          </a:p>
        </p:txBody>
      </p:sp>
      <p:sp>
        <p:nvSpPr>
          <p:cNvPr id="4099" name="Rectangle 3"/>
          <p:cNvSpPr>
            <a:spLocks noChangeArrowheads="1"/>
          </p:cNvSpPr>
          <p:nvPr/>
        </p:nvSpPr>
        <p:spPr bwMode="auto">
          <a:xfrm>
            <a:off x="685800" y="1246188"/>
            <a:ext cx="8001000" cy="2246312"/>
          </a:xfrm>
          <a:prstGeom prst="rect">
            <a:avLst/>
          </a:prstGeom>
          <a:noFill/>
          <a:ln w="9525">
            <a:noFill/>
            <a:miter lim="800000"/>
            <a:headEnd/>
            <a:tailEnd/>
          </a:ln>
        </p:spPr>
        <p:txBody>
          <a:bodyPr>
            <a:spAutoFit/>
          </a:bodyPr>
          <a:lstStyle/>
          <a:p>
            <a:pPr algn="justLow" rtl="1" eaLnBrk="0" hangingPunct="0">
              <a:lnSpc>
                <a:spcPct val="150000"/>
              </a:lnSpc>
            </a:pPr>
            <a:r>
              <a:rPr lang="ar-KW" sz="3200">
                <a:latin typeface="Simplified Arabic" pitchFamily="18" charset="-78"/>
                <a:cs typeface="Simplified Arabic" pitchFamily="18" charset="-78"/>
              </a:rPr>
              <a:t>ت</a:t>
            </a:r>
            <a:r>
              <a:rPr lang="ar-EG" sz="3200">
                <a:latin typeface="Simplified Arabic" pitchFamily="18" charset="-78"/>
                <a:cs typeface="Simplified Arabic" pitchFamily="18" charset="-78"/>
              </a:rPr>
              <a:t>قدم هذ</a:t>
            </a:r>
            <a:r>
              <a:rPr lang="ar-KW" sz="3200">
                <a:latin typeface="Simplified Arabic" pitchFamily="18" charset="-78"/>
                <a:cs typeface="Simplified Arabic" pitchFamily="18" charset="-78"/>
              </a:rPr>
              <a:t>ه الورقة خلفية علمية لنازلة من نوازل هذا العصر في ذبح الحيوانات والطيور قبل وبعد الذبح ألا وهي وسائل التدويخ أو الصعق مع ذبح الحيوانات والطيور.</a:t>
            </a:r>
            <a:endParaRPr lang="en-US" sz="3200" b="0">
              <a:latin typeface="Times New Roman" pitchFamily="18" charset="0"/>
              <a:ea typeface="Calibri" pitchFamily="34" charset="0"/>
              <a:cs typeface="Times New Roman" pitchFamily="18" charset="0"/>
            </a:endParaRPr>
          </a:p>
        </p:txBody>
      </p:sp>
      <p:sp>
        <p:nvSpPr>
          <p:cNvPr id="5" name="Rectangle 4"/>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
          <p:cNvSpPr>
            <a:spLocks noChangeArrowheads="1"/>
          </p:cNvSpPr>
          <p:nvPr/>
        </p:nvSpPr>
        <p:spPr bwMode="auto">
          <a:xfrm>
            <a:off x="381000" y="415925"/>
            <a:ext cx="8305800" cy="1708150"/>
          </a:xfrm>
          <a:prstGeom prst="rect">
            <a:avLst/>
          </a:prstGeom>
          <a:noFill/>
          <a:ln w="9525">
            <a:noFill/>
            <a:miter lim="800000"/>
            <a:headEnd/>
            <a:tailEnd/>
          </a:ln>
        </p:spPr>
        <p:txBody>
          <a:bodyPr anchor="ctr">
            <a:spAutoFit/>
          </a:bodyPr>
          <a:lstStyle/>
          <a:p>
            <a:pPr algn="just" rtl="1">
              <a:lnSpc>
                <a:spcPct val="200000"/>
              </a:lnSpc>
            </a:pPr>
            <a:r>
              <a:rPr lang="ar-KW" sz="2800">
                <a:latin typeface="Simplified Arabic" pitchFamily="18" charset="-78"/>
                <a:cs typeface="Simplified Arabic" pitchFamily="18" charset="-78"/>
              </a:rPr>
              <a:t>على الترددات المنخفضة  (50 هيرتز) يظهر الرجفان البطيني، التي تعد واحدة من علامات النوبة القلبية (أي الموت).</a:t>
            </a:r>
            <a:endParaRPr lang="en-US" sz="2800">
              <a:latin typeface="Simplified Arabic" pitchFamily="18" charset="-78"/>
              <a:cs typeface="Simplified Arabic" pitchFamily="18" charset="-78"/>
            </a:endParaRPr>
          </a:p>
        </p:txBody>
      </p:sp>
      <p:sp>
        <p:nvSpPr>
          <p:cNvPr id="5" name="Rectangle 1"/>
          <p:cNvSpPr>
            <a:spLocks noChangeArrowheads="1"/>
          </p:cNvSpPr>
          <p:nvPr/>
        </p:nvSpPr>
        <p:spPr bwMode="auto">
          <a:xfrm>
            <a:off x="228600" y="2378075"/>
            <a:ext cx="8686800" cy="1708150"/>
          </a:xfrm>
          <a:prstGeom prst="rect">
            <a:avLst/>
          </a:prstGeom>
          <a:noFill/>
          <a:ln w="9525">
            <a:solidFill>
              <a:schemeClr val="tx1"/>
            </a:solidFill>
            <a:miter lim="800000"/>
            <a:headEnd/>
            <a:tailEnd/>
          </a:ln>
        </p:spPr>
        <p:txBody>
          <a:bodyPr anchor="ctr">
            <a:spAutoFit/>
          </a:bodyPr>
          <a:lstStyle/>
          <a:p>
            <a:pPr algn="just" rtl="1">
              <a:lnSpc>
                <a:spcPct val="200000"/>
              </a:lnSpc>
            </a:pPr>
            <a:r>
              <a:rPr lang="ar-KW" sz="2800">
                <a:latin typeface="Simplified Arabic" pitchFamily="18" charset="-78"/>
                <a:cs typeface="Simplified Arabic" pitchFamily="18" charset="-78"/>
              </a:rPr>
              <a:t>هذه ظاهرة راسخة علميا وتشاهد بوضوح مع الصعق الكهربائي على الترددات المنخفضة.</a:t>
            </a:r>
            <a:endParaRPr lang="en-US" sz="2800">
              <a:latin typeface="Simplified Arabic" pitchFamily="18" charset="-78"/>
              <a:cs typeface="Simplified Arabic" pitchFamily="18" charset="-78"/>
            </a:endParaRP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
          <p:cNvSpPr>
            <a:spLocks noChangeArrowheads="1"/>
          </p:cNvSpPr>
          <p:nvPr/>
        </p:nvSpPr>
        <p:spPr bwMode="auto">
          <a:xfrm>
            <a:off x="228600" y="158750"/>
            <a:ext cx="8534400" cy="4402138"/>
          </a:xfrm>
          <a:prstGeom prst="rect">
            <a:avLst/>
          </a:prstGeom>
          <a:noFill/>
          <a:ln w="9525">
            <a:noFill/>
            <a:miter lim="800000"/>
            <a:headEnd/>
            <a:tailEnd/>
          </a:ln>
        </p:spPr>
        <p:txBody>
          <a:bodyPr anchor="ctr">
            <a:spAutoFit/>
          </a:bodyPr>
          <a:lstStyle/>
          <a:p>
            <a:pPr algn="just" rtl="1">
              <a:lnSpc>
                <a:spcPct val="200000"/>
              </a:lnSpc>
            </a:pPr>
            <a:r>
              <a:rPr lang="ar-KW" sz="2800"/>
              <a:t>وقد أكد الرجفان البطيني (أي الموت) من قبل الدكتور نايفيل غريغوري من جامعة بريستول** وهي جامعة بحثية مشهورة في أبحاث الصعق الكهربائي وأثره على الطيور والحيوانات قبل الذبح: وقد وجد بأن نسبة الوفيات بين الدجاج قبل الذبح مع التيار الكهربائي على 148 ملي أمبير وعلى التردد 50 هرتز هي 99٪.</a:t>
            </a:r>
            <a:endParaRPr lang="en-US" sz="2800"/>
          </a:p>
        </p:txBody>
      </p:sp>
      <p:sp>
        <p:nvSpPr>
          <p:cNvPr id="32771" name="Rectangle 1"/>
          <p:cNvSpPr>
            <a:spLocks noChangeArrowheads="1"/>
          </p:cNvSpPr>
          <p:nvPr/>
        </p:nvSpPr>
        <p:spPr bwMode="auto">
          <a:xfrm>
            <a:off x="152400" y="5876925"/>
            <a:ext cx="8839200" cy="523875"/>
          </a:xfrm>
          <a:prstGeom prst="rect">
            <a:avLst/>
          </a:prstGeom>
          <a:solidFill>
            <a:srgbClr val="FFFF00"/>
          </a:solidFill>
          <a:ln w="9525">
            <a:noFill/>
            <a:miter lim="800000"/>
            <a:headEnd/>
            <a:tailEnd/>
          </a:ln>
        </p:spPr>
        <p:txBody>
          <a:bodyPr anchor="ctr">
            <a:spAutoFit/>
          </a:bodyPr>
          <a:lstStyle/>
          <a:p>
            <a:pPr algn="justLow" eaLnBrk="0" hangingPunct="0"/>
            <a:r>
              <a:rPr lang="en-US" sz="1400">
                <a:solidFill>
                  <a:srgbClr val="000000"/>
                </a:solidFill>
                <a:latin typeface="Times New Roman" pitchFamily="18" charset="0"/>
                <a:cs typeface="Times New Roman" pitchFamily="18" charset="0"/>
              </a:rPr>
              <a:t>**Gregory, N. G., and S. B. Wotton (1987). Effect of electrical stunning on the electroencephalogram in chickens. Br. Vet. J.: 143, 175-183.</a:t>
            </a:r>
            <a:endParaRPr lang="en-US" sz="1400">
              <a:latin typeface="Times New Roman" pitchFamily="18" charset="0"/>
              <a:cs typeface="Times New Roman" pitchFamily="18" charset="0"/>
            </a:endParaRPr>
          </a:p>
        </p:txBody>
      </p:sp>
      <p:sp>
        <p:nvSpPr>
          <p:cNvPr id="6" name="Rectangle 6"/>
          <p:cNvSpPr>
            <a:spLocks noChangeArrowheads="1"/>
          </p:cNvSpPr>
          <p:nvPr/>
        </p:nvSpPr>
        <p:spPr bwMode="auto">
          <a:xfrm>
            <a:off x="990600" y="4667250"/>
            <a:ext cx="6553200" cy="742950"/>
          </a:xfrm>
          <a:prstGeom prst="rect">
            <a:avLst/>
          </a:prstGeom>
          <a:solidFill>
            <a:srgbClr val="FFFF00"/>
          </a:solidFill>
          <a:ln w="76200">
            <a:noFill/>
            <a:miter lim="800000"/>
            <a:headEnd/>
            <a:tailEnd/>
          </a:ln>
        </p:spPr>
        <p:txBody>
          <a:bodyPr>
            <a:spAutoFit/>
          </a:bodyPr>
          <a:lstStyle/>
          <a:p>
            <a:pPr algn="just" rtl="1">
              <a:lnSpc>
                <a:spcPct val="150000"/>
              </a:lnSpc>
              <a:defRPr/>
            </a:pPr>
            <a:r>
              <a:rPr lang="ar-KW" sz="3200" kern="0" dirty="0">
                <a:solidFill>
                  <a:srgbClr val="002060"/>
                </a:solidFill>
                <a:latin typeface="Times New Roman" pitchFamily="18" charset="0"/>
                <a:cs typeface="Times New Roman" pitchFamily="18" charset="0"/>
              </a:rPr>
              <a:t>على التردد 50 </a:t>
            </a:r>
            <a:r>
              <a:rPr lang="ar-KW" sz="3200" kern="0" dirty="0" err="1">
                <a:solidFill>
                  <a:srgbClr val="002060"/>
                </a:solidFill>
                <a:latin typeface="Times New Roman" pitchFamily="18" charset="0"/>
                <a:cs typeface="Times New Roman" pitchFamily="18" charset="0"/>
              </a:rPr>
              <a:t>هيرتز</a:t>
            </a:r>
            <a:r>
              <a:rPr lang="ar-KW" sz="3200" kern="0" dirty="0">
                <a:solidFill>
                  <a:srgbClr val="002060"/>
                </a:solidFill>
                <a:latin typeface="Times New Roman" pitchFamily="18" charset="0"/>
                <a:cs typeface="Times New Roman" pitchFamily="18" charset="0"/>
              </a:rPr>
              <a:t> نسبة الوفيات هي  99%</a:t>
            </a:r>
          </a:p>
        </p:txBody>
      </p:sp>
      <p:sp>
        <p:nvSpPr>
          <p:cNvPr id="5" name="Rectangle 4"/>
          <p:cNvSpPr/>
          <p:nvPr/>
        </p:nvSpPr>
        <p:spPr>
          <a:xfrm>
            <a:off x="-32" y="650083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5629520" y="650083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7415470" y="650083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32" y="650083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6"/>
          <p:cNvSpPr>
            <a:spLocks noChangeArrowheads="1"/>
          </p:cNvSpPr>
          <p:nvPr/>
        </p:nvSpPr>
        <p:spPr bwMode="auto">
          <a:xfrm>
            <a:off x="152400" y="76200"/>
            <a:ext cx="8686800" cy="3324225"/>
          </a:xfrm>
          <a:prstGeom prst="rect">
            <a:avLst/>
          </a:prstGeom>
          <a:noFill/>
          <a:ln w="9525">
            <a:noFill/>
            <a:miter lim="800000"/>
            <a:headEnd/>
            <a:tailEnd/>
          </a:ln>
        </p:spPr>
        <p:txBody>
          <a:bodyPr>
            <a:spAutoFit/>
          </a:bodyPr>
          <a:lstStyle/>
          <a:p>
            <a:pPr algn="just" rtl="1">
              <a:lnSpc>
                <a:spcPct val="150000"/>
              </a:lnSpc>
            </a:pPr>
            <a:r>
              <a:rPr lang="ar-KW" sz="2800">
                <a:latin typeface="Simplified Arabic" pitchFamily="18" charset="-78"/>
                <a:cs typeface="Simplified Arabic" pitchFamily="18" charset="-78"/>
              </a:rPr>
              <a:t>موشونير </a:t>
            </a:r>
            <a:r>
              <a:rPr lang="en-US" sz="2800">
                <a:latin typeface="Simplified Arabic" pitchFamily="18" charset="-78"/>
                <a:cs typeface="Simplified Arabic" pitchFamily="18" charset="-78"/>
              </a:rPr>
              <a:t>Moshonner </a:t>
            </a:r>
            <a:r>
              <a:rPr lang="ar-KW" sz="2800">
                <a:latin typeface="Simplified Arabic" pitchFamily="18" charset="-78"/>
                <a:cs typeface="Simplified Arabic" pitchFamily="18" charset="-78"/>
              </a:rPr>
              <a:t>* وزملاؤه نشروا نتائج أبحاثهم، التي أجريت على الديوك الرومية والتي تزن في المتوسط ​​بين 5-7 كجم للتعرف على تأثير الصعق الكهربائي باستعمال الترددات العالية والمنخفضة، مع تيار كهربائي مثبت على 150 ملي أمبير ولمدة 4 ثوان. وكانت نتائج البحوث التي نشرت على النحو التالي:</a:t>
            </a:r>
            <a:endParaRPr lang="en-US" sz="2800">
              <a:latin typeface="Simplified Arabic" pitchFamily="18" charset="-78"/>
              <a:cs typeface="Simplified Arabic" pitchFamily="18" charset="-78"/>
            </a:endParaRPr>
          </a:p>
        </p:txBody>
      </p:sp>
      <p:sp>
        <p:nvSpPr>
          <p:cNvPr id="6" name="Rectangle 6"/>
          <p:cNvSpPr>
            <a:spLocks noChangeArrowheads="1"/>
          </p:cNvSpPr>
          <p:nvPr/>
        </p:nvSpPr>
        <p:spPr bwMode="auto">
          <a:xfrm>
            <a:off x="1143000" y="3333750"/>
            <a:ext cx="6553200" cy="428625"/>
          </a:xfrm>
          <a:prstGeom prst="rect">
            <a:avLst/>
          </a:prstGeom>
          <a:solidFill>
            <a:srgbClr val="FFFF00"/>
          </a:solidFill>
          <a:ln w="76200">
            <a:noFill/>
            <a:miter lim="800000"/>
            <a:headEnd/>
            <a:tailEnd/>
          </a:ln>
        </p:spPr>
        <p:txBody>
          <a:bodyPr>
            <a:spAutoFit/>
          </a:bodyPr>
          <a:lstStyle/>
          <a:p>
            <a:pPr algn="ctr" rtl="1">
              <a:lnSpc>
                <a:spcPts val="2500"/>
              </a:lnSpc>
              <a:defRPr/>
            </a:pPr>
            <a:r>
              <a:rPr lang="ar-KW" sz="3200" kern="0" dirty="0">
                <a:solidFill>
                  <a:srgbClr val="002060"/>
                </a:solidFill>
                <a:latin typeface="Times New Roman" pitchFamily="18" charset="0"/>
                <a:cs typeface="Times New Roman" pitchFamily="18" charset="0"/>
              </a:rPr>
              <a:t>على 50 </a:t>
            </a:r>
            <a:r>
              <a:rPr lang="ar-KW" sz="3200" kern="0" dirty="0" err="1">
                <a:solidFill>
                  <a:srgbClr val="002060"/>
                </a:solidFill>
                <a:latin typeface="Times New Roman" pitchFamily="18" charset="0"/>
                <a:cs typeface="Times New Roman" pitchFamily="18" charset="0"/>
              </a:rPr>
              <a:t>هيرتز</a:t>
            </a:r>
            <a:r>
              <a:rPr lang="ar-KW" sz="3200" kern="0" dirty="0">
                <a:solidFill>
                  <a:srgbClr val="002060"/>
                </a:solidFill>
                <a:latin typeface="Times New Roman" pitchFamily="18" charset="0"/>
                <a:cs typeface="Times New Roman" pitchFamily="18" charset="0"/>
              </a:rPr>
              <a:t> نسبة الوفيات 100%</a:t>
            </a:r>
          </a:p>
        </p:txBody>
      </p:sp>
      <p:sp>
        <p:nvSpPr>
          <p:cNvPr id="7" name="Rectangle 6"/>
          <p:cNvSpPr>
            <a:spLocks noChangeArrowheads="1"/>
          </p:cNvSpPr>
          <p:nvPr/>
        </p:nvSpPr>
        <p:spPr bwMode="auto">
          <a:xfrm>
            <a:off x="1143000" y="3867150"/>
            <a:ext cx="6553200" cy="428625"/>
          </a:xfrm>
          <a:prstGeom prst="rect">
            <a:avLst/>
          </a:prstGeom>
          <a:solidFill>
            <a:srgbClr val="FFFF00"/>
          </a:solidFill>
          <a:ln w="76200">
            <a:noFill/>
            <a:miter lim="800000"/>
            <a:headEnd/>
            <a:tailEnd/>
          </a:ln>
        </p:spPr>
        <p:txBody>
          <a:bodyPr>
            <a:spAutoFit/>
          </a:bodyPr>
          <a:lstStyle/>
          <a:p>
            <a:pPr algn="ctr" rtl="1">
              <a:lnSpc>
                <a:spcPts val="2500"/>
              </a:lnSpc>
              <a:defRPr/>
            </a:pPr>
            <a:r>
              <a:rPr lang="ar-KW" sz="3200" kern="0" dirty="0">
                <a:solidFill>
                  <a:srgbClr val="002060"/>
                </a:solidFill>
                <a:latin typeface="Times New Roman" pitchFamily="18" charset="0"/>
                <a:cs typeface="Times New Roman" pitchFamily="18" charset="0"/>
              </a:rPr>
              <a:t>على 300 </a:t>
            </a:r>
            <a:r>
              <a:rPr lang="ar-KW" sz="3200" kern="0" dirty="0" err="1">
                <a:solidFill>
                  <a:srgbClr val="002060"/>
                </a:solidFill>
                <a:latin typeface="Times New Roman" pitchFamily="18" charset="0"/>
                <a:cs typeface="Times New Roman" pitchFamily="18" charset="0"/>
              </a:rPr>
              <a:t>هيرتز</a:t>
            </a:r>
            <a:r>
              <a:rPr lang="ar-KW" sz="3200" kern="0" dirty="0">
                <a:solidFill>
                  <a:srgbClr val="002060"/>
                </a:solidFill>
                <a:latin typeface="Times New Roman" pitchFamily="18" charset="0"/>
                <a:cs typeface="Times New Roman" pitchFamily="18" charset="0"/>
              </a:rPr>
              <a:t> نسبة الوفيات 60%</a:t>
            </a:r>
          </a:p>
        </p:txBody>
      </p:sp>
      <p:sp>
        <p:nvSpPr>
          <p:cNvPr id="8" name="Rectangle 6"/>
          <p:cNvSpPr>
            <a:spLocks noChangeArrowheads="1"/>
          </p:cNvSpPr>
          <p:nvPr/>
        </p:nvSpPr>
        <p:spPr bwMode="auto">
          <a:xfrm>
            <a:off x="1143000" y="4400550"/>
            <a:ext cx="6553200" cy="428625"/>
          </a:xfrm>
          <a:prstGeom prst="rect">
            <a:avLst/>
          </a:prstGeom>
          <a:solidFill>
            <a:srgbClr val="FFFF00"/>
          </a:solidFill>
          <a:ln w="76200">
            <a:noFill/>
            <a:miter lim="800000"/>
            <a:headEnd/>
            <a:tailEnd/>
          </a:ln>
        </p:spPr>
        <p:txBody>
          <a:bodyPr>
            <a:spAutoFit/>
          </a:bodyPr>
          <a:lstStyle/>
          <a:p>
            <a:pPr algn="ctr" rtl="1">
              <a:lnSpc>
                <a:spcPts val="2500"/>
              </a:lnSpc>
              <a:defRPr/>
            </a:pPr>
            <a:r>
              <a:rPr lang="ar-KW" sz="3200" kern="0" dirty="0">
                <a:solidFill>
                  <a:srgbClr val="002060"/>
                </a:solidFill>
                <a:latin typeface="Times New Roman" pitchFamily="18" charset="0"/>
                <a:cs typeface="Times New Roman" pitchFamily="18" charset="0"/>
              </a:rPr>
              <a:t>على 480 </a:t>
            </a:r>
            <a:r>
              <a:rPr lang="ar-KW" sz="3200" kern="0" dirty="0" err="1">
                <a:solidFill>
                  <a:srgbClr val="002060"/>
                </a:solidFill>
                <a:latin typeface="Times New Roman" pitchFamily="18" charset="0"/>
                <a:cs typeface="Times New Roman" pitchFamily="18" charset="0"/>
              </a:rPr>
              <a:t>هيرتز</a:t>
            </a:r>
            <a:r>
              <a:rPr lang="ar-KW" sz="3200" kern="0" dirty="0">
                <a:solidFill>
                  <a:srgbClr val="002060"/>
                </a:solidFill>
                <a:latin typeface="Times New Roman" pitchFamily="18" charset="0"/>
                <a:cs typeface="Times New Roman" pitchFamily="18" charset="0"/>
              </a:rPr>
              <a:t> نسبة الوفيات 30%</a:t>
            </a:r>
          </a:p>
        </p:txBody>
      </p:sp>
      <p:sp>
        <p:nvSpPr>
          <p:cNvPr id="9" name="Rectangle 6"/>
          <p:cNvSpPr>
            <a:spLocks noChangeArrowheads="1"/>
          </p:cNvSpPr>
          <p:nvPr/>
        </p:nvSpPr>
        <p:spPr bwMode="auto">
          <a:xfrm>
            <a:off x="1143000" y="4953000"/>
            <a:ext cx="6553200" cy="428625"/>
          </a:xfrm>
          <a:prstGeom prst="rect">
            <a:avLst/>
          </a:prstGeom>
          <a:solidFill>
            <a:srgbClr val="FFFF00"/>
          </a:solidFill>
          <a:ln w="76200">
            <a:noFill/>
            <a:miter lim="800000"/>
            <a:headEnd/>
            <a:tailEnd/>
          </a:ln>
        </p:spPr>
        <p:txBody>
          <a:bodyPr>
            <a:spAutoFit/>
          </a:bodyPr>
          <a:lstStyle/>
          <a:p>
            <a:pPr algn="ctr" rtl="1">
              <a:lnSpc>
                <a:spcPts val="2500"/>
              </a:lnSpc>
              <a:defRPr/>
            </a:pPr>
            <a:r>
              <a:rPr lang="ar-KW" sz="3200" kern="0" dirty="0">
                <a:solidFill>
                  <a:srgbClr val="002060"/>
                </a:solidFill>
                <a:latin typeface="Times New Roman" pitchFamily="18" charset="0"/>
                <a:cs typeface="Times New Roman" pitchFamily="18" charset="0"/>
              </a:rPr>
              <a:t>على 550 </a:t>
            </a:r>
            <a:r>
              <a:rPr lang="ar-KW" sz="3200" kern="0" dirty="0" err="1">
                <a:solidFill>
                  <a:srgbClr val="002060"/>
                </a:solidFill>
                <a:latin typeface="Times New Roman" pitchFamily="18" charset="0"/>
                <a:cs typeface="Times New Roman" pitchFamily="18" charset="0"/>
              </a:rPr>
              <a:t>هيرتز</a:t>
            </a:r>
            <a:r>
              <a:rPr lang="ar-KW" sz="3200" kern="0" dirty="0">
                <a:solidFill>
                  <a:srgbClr val="002060"/>
                </a:solidFill>
                <a:latin typeface="Times New Roman" pitchFamily="18" charset="0"/>
                <a:cs typeface="Times New Roman" pitchFamily="18" charset="0"/>
              </a:rPr>
              <a:t> نسبة الوفيات 30%</a:t>
            </a:r>
          </a:p>
        </p:txBody>
      </p:sp>
      <p:sp>
        <p:nvSpPr>
          <p:cNvPr id="10" name="Rectangle 6"/>
          <p:cNvSpPr>
            <a:spLocks noChangeArrowheads="1"/>
          </p:cNvSpPr>
          <p:nvPr/>
        </p:nvSpPr>
        <p:spPr bwMode="auto">
          <a:xfrm>
            <a:off x="1143000" y="5486400"/>
            <a:ext cx="6553200" cy="428625"/>
          </a:xfrm>
          <a:prstGeom prst="rect">
            <a:avLst/>
          </a:prstGeom>
          <a:solidFill>
            <a:srgbClr val="FFFF00"/>
          </a:solidFill>
          <a:ln w="76200">
            <a:noFill/>
            <a:miter lim="800000"/>
            <a:headEnd/>
            <a:tailEnd/>
          </a:ln>
        </p:spPr>
        <p:txBody>
          <a:bodyPr>
            <a:spAutoFit/>
          </a:bodyPr>
          <a:lstStyle/>
          <a:p>
            <a:pPr algn="ctr" rtl="1">
              <a:lnSpc>
                <a:spcPts val="2500"/>
              </a:lnSpc>
              <a:defRPr/>
            </a:pPr>
            <a:r>
              <a:rPr lang="ar-KW" sz="3200" kern="0" dirty="0">
                <a:solidFill>
                  <a:srgbClr val="002060"/>
                </a:solidFill>
                <a:latin typeface="Times New Roman" pitchFamily="18" charset="0"/>
                <a:cs typeface="Times New Roman" pitchFamily="18" charset="0"/>
              </a:rPr>
              <a:t>على 600 </a:t>
            </a:r>
            <a:r>
              <a:rPr lang="ar-KW" sz="3200" kern="0" dirty="0" err="1">
                <a:solidFill>
                  <a:srgbClr val="002060"/>
                </a:solidFill>
                <a:latin typeface="Times New Roman" pitchFamily="18" charset="0"/>
                <a:cs typeface="Times New Roman" pitchFamily="18" charset="0"/>
              </a:rPr>
              <a:t>هيرتز</a:t>
            </a:r>
            <a:r>
              <a:rPr lang="ar-KW" sz="3200" kern="0" dirty="0">
                <a:solidFill>
                  <a:srgbClr val="002060"/>
                </a:solidFill>
                <a:latin typeface="Times New Roman" pitchFamily="18" charset="0"/>
                <a:cs typeface="Times New Roman" pitchFamily="18" charset="0"/>
              </a:rPr>
              <a:t> نسبة الوفيات 0%</a:t>
            </a:r>
          </a:p>
        </p:txBody>
      </p:sp>
      <p:sp>
        <p:nvSpPr>
          <p:cNvPr id="33800" name="Rectangle 10"/>
          <p:cNvSpPr>
            <a:spLocks noChangeArrowheads="1"/>
          </p:cNvSpPr>
          <p:nvPr/>
        </p:nvSpPr>
        <p:spPr bwMode="auto">
          <a:xfrm>
            <a:off x="152400" y="6105525"/>
            <a:ext cx="8610600" cy="523875"/>
          </a:xfrm>
          <a:prstGeom prst="rect">
            <a:avLst/>
          </a:prstGeom>
          <a:solidFill>
            <a:srgbClr val="FFFF00"/>
          </a:solidFill>
          <a:ln w="9525">
            <a:noFill/>
            <a:miter lim="800000"/>
            <a:headEnd/>
            <a:tailEnd/>
          </a:ln>
        </p:spPr>
        <p:txBody>
          <a:bodyPr>
            <a:spAutoFit/>
          </a:bodyPr>
          <a:lstStyle/>
          <a:p>
            <a:pPr algn="justLow" eaLnBrk="0" hangingPunct="0"/>
            <a:r>
              <a:rPr lang="en-US" sz="1400" b="0">
                <a:latin typeface="Times New Roman" pitchFamily="18" charset="0"/>
                <a:cs typeface="Times New Roman" pitchFamily="18" charset="0"/>
              </a:rPr>
              <a:t>*M. Mouchoniere` RE, G. Le Pottier, and X. Fernandez (1999). The Effect of Current Frequency During Waterbath Stunning on the Physical Recovery and Rate and Extent of Bleed Out in Turkeys. Poultry Science 77:485–489.</a:t>
            </a:r>
            <a:r>
              <a:rPr lang="en-US" sz="1400" b="0">
                <a:solidFill>
                  <a:srgbClr val="000000"/>
                </a:solidFill>
                <a:latin typeface="Times New Roman" pitchFamily="18" charset="0"/>
                <a:cs typeface="Times New Roman" pitchFamily="18" charset="0"/>
              </a:rPr>
              <a:t> </a:t>
            </a:r>
            <a:endParaRPr lang="en-US" sz="1400" b="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ChangeArrowheads="1"/>
          </p:cNvSpPr>
          <p:nvPr/>
        </p:nvSpPr>
        <p:spPr bwMode="auto">
          <a:xfrm>
            <a:off x="152400" y="261938"/>
            <a:ext cx="8763000" cy="1978025"/>
          </a:xfrm>
          <a:prstGeom prst="rect">
            <a:avLst/>
          </a:prstGeom>
          <a:noFill/>
          <a:ln w="9525">
            <a:noFill/>
            <a:miter lim="800000"/>
            <a:headEnd/>
            <a:tailEnd/>
          </a:ln>
        </p:spPr>
        <p:txBody>
          <a:bodyPr>
            <a:spAutoFit/>
          </a:bodyPr>
          <a:lstStyle/>
          <a:p>
            <a:pPr algn="just" rtl="1">
              <a:lnSpc>
                <a:spcPct val="150000"/>
              </a:lnSpc>
            </a:pPr>
            <a:r>
              <a:rPr lang="ar-KW" sz="2800">
                <a:latin typeface="Simplified Arabic" pitchFamily="18" charset="-78"/>
                <a:cs typeface="Simplified Arabic" pitchFamily="18" charset="-78"/>
              </a:rPr>
              <a:t>لكن الأنظمة الأوروبية ** لا تسمح باستخدام صعق كهربائي على الديوك الرومية بترددات أعلى من 400 هرتز على التيار الكهربائي 400 ملي أمبير.</a:t>
            </a:r>
            <a:endParaRPr lang="en-US" sz="2800">
              <a:latin typeface="Simplified Arabic" pitchFamily="18" charset="-78"/>
              <a:cs typeface="Simplified Arabic" pitchFamily="18" charset="-78"/>
            </a:endParaRPr>
          </a:p>
        </p:txBody>
      </p:sp>
      <p:graphicFrame>
        <p:nvGraphicFramePr>
          <p:cNvPr id="9" name="Table 8"/>
          <p:cNvGraphicFramePr>
            <a:graphicFrameLocks noGrp="1"/>
          </p:cNvGraphicFramePr>
          <p:nvPr/>
        </p:nvGraphicFramePr>
        <p:xfrm>
          <a:off x="304800" y="3263900"/>
          <a:ext cx="8396288" cy="1849437"/>
        </p:xfrm>
        <a:graphic>
          <a:graphicData uri="http://schemas.openxmlformats.org/drawingml/2006/table">
            <a:tbl>
              <a:tblPr/>
              <a:tblGrid>
                <a:gridCol w="2467620"/>
                <a:gridCol w="1185734"/>
                <a:gridCol w="1185734"/>
                <a:gridCol w="2033194"/>
                <a:gridCol w="1524006"/>
              </a:tblGrid>
              <a:tr h="548835">
                <a:tc>
                  <a:txBody>
                    <a:bodyPr/>
                    <a:lstStyle/>
                    <a:p>
                      <a:pPr algn="ctr" rtl="1">
                        <a:lnSpc>
                          <a:spcPct val="150000"/>
                        </a:lnSpc>
                        <a:spcAft>
                          <a:spcPts val="0"/>
                        </a:spcAft>
                      </a:pPr>
                      <a:r>
                        <a:rPr lang="en-US" sz="1800" b="0" kern="1200" baseline="0" dirty="0" smtClean="0">
                          <a:solidFill>
                            <a:schemeClr val="tx1"/>
                          </a:solidFill>
                          <a:latin typeface="+mn-lt"/>
                          <a:ea typeface="+mn-ea"/>
                          <a:cs typeface="+mn-cs"/>
                        </a:rPr>
                        <a:t>Frequency (Hz) </a:t>
                      </a:r>
                      <a:endParaRPr lang="en-US" sz="1800" b="0" dirty="0">
                        <a:latin typeface="Times New Roman"/>
                        <a:ea typeface="Times New Roman"/>
                        <a:cs typeface="Simplified Arabic"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0"/>
                        </a:spcAft>
                      </a:pPr>
                      <a:r>
                        <a:rPr lang="en-US" sz="1800" b="0" kern="1200" baseline="0" dirty="0" smtClean="0">
                          <a:solidFill>
                            <a:schemeClr val="tx1"/>
                          </a:solidFill>
                          <a:latin typeface="+mn-lt"/>
                          <a:ea typeface="+mn-ea"/>
                          <a:cs typeface="+mn-cs"/>
                        </a:rPr>
                        <a:t>Chickens </a:t>
                      </a:r>
                      <a:endParaRPr lang="en-US" sz="1800" b="0" dirty="0">
                        <a:latin typeface="Times New Roman"/>
                        <a:ea typeface="Times New Roman"/>
                        <a:cs typeface="Simplified Arabic"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0"/>
                        </a:spcAft>
                      </a:pPr>
                      <a:r>
                        <a:rPr lang="ar-KW" sz="2400" b="1" kern="1200" baseline="0" dirty="0" smtClean="0">
                          <a:solidFill>
                            <a:schemeClr val="tx1"/>
                          </a:solidFill>
                          <a:latin typeface="Simplified Arabic" pitchFamily="18" charset="-78"/>
                          <a:ea typeface="+mn-ea"/>
                          <a:cs typeface="Simplified Arabic" pitchFamily="18" charset="-78"/>
                        </a:rPr>
                        <a:t>ديك رومي</a:t>
                      </a:r>
                      <a:endParaRPr lang="en-US" sz="2400" b="1" dirty="0">
                        <a:latin typeface="Simplified Arabic" pitchFamily="18" charset="-78"/>
                        <a:ea typeface="Times New Roman"/>
                        <a:cs typeface="Simplified Arabic" pitchFamily="18"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0"/>
                        </a:spcAft>
                      </a:pPr>
                      <a:r>
                        <a:rPr lang="en-US" sz="1800" b="0" kern="1200" baseline="0" dirty="0" smtClean="0">
                          <a:solidFill>
                            <a:schemeClr val="tx1"/>
                          </a:solidFill>
                          <a:latin typeface="+mn-lt"/>
                          <a:ea typeface="+mn-ea"/>
                          <a:cs typeface="+mn-cs"/>
                        </a:rPr>
                        <a:t>Ducks and geese </a:t>
                      </a:r>
                      <a:endParaRPr lang="en-US" sz="1800" b="0" dirty="0">
                        <a:latin typeface="Times New Roman"/>
                        <a:ea typeface="Times New Roman"/>
                        <a:cs typeface="Simplified Arabic"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0"/>
                        </a:spcAft>
                      </a:pPr>
                      <a:r>
                        <a:rPr lang="en-US" sz="1800" b="0" kern="1200" baseline="0" dirty="0" smtClean="0">
                          <a:solidFill>
                            <a:schemeClr val="tx1"/>
                          </a:solidFill>
                          <a:latin typeface="+mn-lt"/>
                          <a:ea typeface="+mn-ea"/>
                          <a:cs typeface="+mn-cs"/>
                        </a:rPr>
                        <a:t>Quails </a:t>
                      </a:r>
                      <a:endParaRPr lang="en-US" sz="1800" b="0" dirty="0">
                        <a:latin typeface="Times New Roman"/>
                        <a:ea typeface="Times New Roman"/>
                        <a:cs typeface="Simplified Arabic"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433534">
                <a:tc>
                  <a:txBody>
                    <a:bodyPr/>
                    <a:lstStyle/>
                    <a:p>
                      <a:pPr algn="ctr" rtl="0">
                        <a:lnSpc>
                          <a:spcPct val="150000"/>
                        </a:lnSpc>
                        <a:spcAft>
                          <a:spcPts val="0"/>
                        </a:spcAft>
                      </a:pPr>
                      <a:r>
                        <a:rPr lang="en-US" sz="1800" b="0" kern="1200" baseline="0" dirty="0" smtClean="0">
                          <a:solidFill>
                            <a:schemeClr val="tx1"/>
                          </a:solidFill>
                          <a:latin typeface="+mn-lt"/>
                          <a:ea typeface="+mn-ea"/>
                          <a:cs typeface="+mn-cs"/>
                        </a:rPr>
                        <a:t>&lt; 200 Hz </a:t>
                      </a:r>
                      <a:endParaRPr lang="en-US" sz="1800" b="0" dirty="0">
                        <a:latin typeface="Times New Roman"/>
                        <a:ea typeface="Times New Roman"/>
                        <a:cs typeface="Simplified Arabic"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0"/>
                        </a:spcAft>
                      </a:pPr>
                      <a:r>
                        <a:rPr lang="en-US" sz="1800" b="0" kern="1200" baseline="0" dirty="0" smtClean="0">
                          <a:solidFill>
                            <a:schemeClr val="tx1"/>
                          </a:solidFill>
                          <a:latin typeface="+mn-lt"/>
                          <a:ea typeface="+mn-ea"/>
                          <a:cs typeface="+mn-cs"/>
                        </a:rPr>
                        <a:t>100 mA </a:t>
                      </a:r>
                      <a:endParaRPr lang="en-US" sz="1800" b="0" dirty="0">
                        <a:latin typeface="Times New Roman"/>
                        <a:ea typeface="Times New Roman"/>
                        <a:cs typeface="Simplified Arabic"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0"/>
                        </a:spcAft>
                      </a:pPr>
                      <a:r>
                        <a:rPr lang="en-US" sz="1800" b="0" kern="1200" baseline="0" dirty="0" smtClean="0">
                          <a:solidFill>
                            <a:schemeClr val="tx1"/>
                          </a:solidFill>
                          <a:latin typeface="+mn-lt"/>
                          <a:ea typeface="+mn-ea"/>
                          <a:cs typeface="+mn-cs"/>
                        </a:rPr>
                        <a:t>250 mA </a:t>
                      </a:r>
                      <a:endParaRPr lang="en-US" sz="1800" b="0" dirty="0">
                        <a:latin typeface="Times New Roman"/>
                        <a:ea typeface="Times New Roman"/>
                        <a:cs typeface="Simplified Arabic"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0"/>
                        </a:spcAft>
                      </a:pPr>
                      <a:r>
                        <a:rPr lang="en-US" sz="1800" b="0" kern="1200" baseline="0" dirty="0" smtClean="0">
                          <a:solidFill>
                            <a:schemeClr val="tx1"/>
                          </a:solidFill>
                          <a:latin typeface="+mn-lt"/>
                          <a:ea typeface="+mn-ea"/>
                          <a:cs typeface="+mn-cs"/>
                        </a:rPr>
                        <a:t>130 mA </a:t>
                      </a:r>
                      <a:endParaRPr lang="en-US" sz="1800" b="0" dirty="0">
                        <a:latin typeface="Times New Roman"/>
                        <a:ea typeface="Times New Roman"/>
                        <a:cs typeface="Simplified Arabic"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0"/>
                        </a:spcAft>
                      </a:pPr>
                      <a:r>
                        <a:rPr lang="en-US" sz="1800" b="0" kern="1200" baseline="0" dirty="0" smtClean="0">
                          <a:solidFill>
                            <a:schemeClr val="tx1"/>
                          </a:solidFill>
                          <a:latin typeface="+mn-lt"/>
                          <a:ea typeface="+mn-ea"/>
                          <a:cs typeface="+mn-cs"/>
                        </a:rPr>
                        <a:t>45 mA </a:t>
                      </a:r>
                      <a:endParaRPr lang="en-US" sz="1800" b="0" dirty="0">
                        <a:latin typeface="Times New Roman"/>
                        <a:ea typeface="Times New Roman"/>
                        <a:cs typeface="Simplified Arabic"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3534">
                <a:tc>
                  <a:txBody>
                    <a:bodyPr/>
                    <a:lstStyle/>
                    <a:p>
                      <a:pPr algn="ctr" rtl="1">
                        <a:lnSpc>
                          <a:spcPct val="150000"/>
                        </a:lnSpc>
                        <a:spcAft>
                          <a:spcPts val="0"/>
                        </a:spcAft>
                      </a:pPr>
                      <a:r>
                        <a:rPr lang="en-US" sz="1800" b="1" kern="1200" baseline="0" dirty="0" smtClean="0">
                          <a:solidFill>
                            <a:schemeClr val="tx1"/>
                          </a:solidFill>
                          <a:latin typeface="+mn-lt"/>
                          <a:ea typeface="+mn-ea"/>
                          <a:cs typeface="+mn-cs"/>
                        </a:rPr>
                        <a:t>From 200 to 400 Hz </a:t>
                      </a:r>
                      <a:endParaRPr lang="en-US" sz="1800" b="1" dirty="0">
                        <a:latin typeface="Times New Roman"/>
                        <a:ea typeface="Times New Roman"/>
                        <a:cs typeface="Simplified Arabic"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rtl="0">
                        <a:lnSpc>
                          <a:spcPct val="150000"/>
                        </a:lnSpc>
                        <a:spcAft>
                          <a:spcPts val="0"/>
                        </a:spcAft>
                      </a:pPr>
                      <a:r>
                        <a:rPr lang="en-US" sz="1800" b="1" kern="1200" baseline="0" dirty="0" smtClean="0">
                          <a:solidFill>
                            <a:schemeClr val="tx1"/>
                          </a:solidFill>
                          <a:latin typeface="+mn-lt"/>
                          <a:ea typeface="+mn-ea"/>
                          <a:cs typeface="+mn-cs"/>
                        </a:rPr>
                        <a:t>150 mA </a:t>
                      </a:r>
                      <a:endParaRPr lang="en-US" sz="1800" b="1" dirty="0">
                        <a:latin typeface="Times New Roman"/>
                        <a:ea typeface="Times New Roman"/>
                        <a:cs typeface="Simplified Arabic"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rtl="1">
                        <a:lnSpc>
                          <a:spcPct val="150000"/>
                        </a:lnSpc>
                        <a:spcAft>
                          <a:spcPts val="0"/>
                        </a:spcAft>
                      </a:pPr>
                      <a:r>
                        <a:rPr lang="en-US" sz="1800" b="1" kern="1200" baseline="0" dirty="0" smtClean="0">
                          <a:solidFill>
                            <a:schemeClr val="tx1"/>
                          </a:solidFill>
                          <a:latin typeface="+mn-lt"/>
                          <a:ea typeface="+mn-ea"/>
                          <a:cs typeface="+mn-cs"/>
                        </a:rPr>
                        <a:t>400 mA </a:t>
                      </a:r>
                      <a:endParaRPr lang="en-US" sz="1800" b="1" dirty="0">
                        <a:latin typeface="Times New Roman"/>
                        <a:ea typeface="Times New Roman"/>
                        <a:cs typeface="Simplified Arabic"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rtl="0">
                        <a:lnSpc>
                          <a:spcPct val="150000"/>
                        </a:lnSpc>
                        <a:spcAft>
                          <a:spcPts val="0"/>
                        </a:spcAft>
                      </a:pPr>
                      <a:r>
                        <a:rPr lang="en-US" sz="1800" b="0" kern="1200" baseline="0" dirty="0" smtClean="0">
                          <a:solidFill>
                            <a:schemeClr val="tx1"/>
                          </a:solidFill>
                          <a:latin typeface="+mn-lt"/>
                          <a:ea typeface="+mn-ea"/>
                          <a:cs typeface="+mn-cs"/>
                        </a:rPr>
                        <a:t>Not permitted </a:t>
                      </a:r>
                      <a:endParaRPr lang="en-US" sz="1800" b="0" dirty="0">
                        <a:latin typeface="Times New Roman"/>
                        <a:ea typeface="Times New Roman"/>
                        <a:cs typeface="Simplified Arabic"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800" b="0" kern="1200" baseline="0" dirty="0" smtClean="0">
                          <a:solidFill>
                            <a:schemeClr val="tx1"/>
                          </a:solidFill>
                          <a:latin typeface="+mn-lt"/>
                          <a:ea typeface="+mn-ea"/>
                          <a:cs typeface="+mn-cs"/>
                        </a:rPr>
                        <a:t>Not permitted </a:t>
                      </a:r>
                      <a:endParaRPr lang="en-US" sz="1800" b="0" dirty="0">
                        <a:latin typeface="Times New Roman"/>
                        <a:ea typeface="Times New Roman"/>
                        <a:cs typeface="Simplified Arabic"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3534">
                <a:tc>
                  <a:txBody>
                    <a:bodyPr/>
                    <a:lstStyle/>
                    <a:p>
                      <a:pPr algn="ctr" rtl="1">
                        <a:lnSpc>
                          <a:spcPct val="150000"/>
                        </a:lnSpc>
                        <a:spcAft>
                          <a:spcPts val="0"/>
                        </a:spcAft>
                      </a:pPr>
                      <a:r>
                        <a:rPr lang="en-US" sz="1800" b="0" kern="1200" baseline="0" dirty="0" smtClean="0">
                          <a:solidFill>
                            <a:schemeClr val="tx1"/>
                          </a:solidFill>
                          <a:latin typeface="+mn-lt"/>
                          <a:ea typeface="+mn-ea"/>
                          <a:cs typeface="+mn-cs"/>
                        </a:rPr>
                        <a:t>From 400 to 1 500 Hz </a:t>
                      </a:r>
                      <a:endParaRPr lang="en-US" sz="1800" b="0" dirty="0">
                        <a:latin typeface="Times New Roman"/>
                        <a:ea typeface="Times New Roman"/>
                        <a:cs typeface="Simplified Arabic"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rtl="1">
                        <a:lnSpc>
                          <a:spcPct val="150000"/>
                        </a:lnSpc>
                        <a:spcAft>
                          <a:spcPts val="0"/>
                        </a:spcAft>
                      </a:pPr>
                      <a:r>
                        <a:rPr lang="en-US" sz="1800" b="0" kern="1200" baseline="0" dirty="0" smtClean="0">
                          <a:solidFill>
                            <a:schemeClr val="tx1"/>
                          </a:solidFill>
                          <a:latin typeface="+mn-lt"/>
                          <a:ea typeface="+mn-ea"/>
                          <a:cs typeface="+mn-cs"/>
                        </a:rPr>
                        <a:t>200 mA </a:t>
                      </a:r>
                      <a:endParaRPr lang="en-US" sz="1800" b="0" dirty="0">
                        <a:latin typeface="Times New Roman"/>
                        <a:ea typeface="Times New Roman"/>
                        <a:cs typeface="Simplified Arabic"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rtl="0">
                        <a:lnSpc>
                          <a:spcPct val="150000"/>
                        </a:lnSpc>
                        <a:spcAft>
                          <a:spcPts val="0"/>
                        </a:spcAft>
                      </a:pPr>
                      <a:r>
                        <a:rPr lang="en-US" sz="1800" b="0" kern="1200" baseline="0" dirty="0" smtClean="0">
                          <a:solidFill>
                            <a:schemeClr val="tx1"/>
                          </a:solidFill>
                          <a:latin typeface="+mn-lt"/>
                          <a:ea typeface="+mn-ea"/>
                          <a:cs typeface="+mn-cs"/>
                        </a:rPr>
                        <a:t>400 mA </a:t>
                      </a:r>
                      <a:endParaRPr lang="en-US" sz="1800" b="0" dirty="0">
                        <a:latin typeface="Times New Roman"/>
                        <a:ea typeface="Times New Roman"/>
                        <a:cs typeface="Simplified Arabic"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rtl="0">
                        <a:lnSpc>
                          <a:spcPct val="150000"/>
                        </a:lnSpc>
                        <a:spcAft>
                          <a:spcPts val="0"/>
                        </a:spcAft>
                      </a:pPr>
                      <a:r>
                        <a:rPr lang="en-US" sz="1800" b="0" kern="1200" baseline="0" dirty="0" smtClean="0">
                          <a:solidFill>
                            <a:schemeClr val="tx1"/>
                          </a:solidFill>
                          <a:latin typeface="+mn-lt"/>
                          <a:ea typeface="+mn-ea"/>
                          <a:cs typeface="+mn-cs"/>
                        </a:rPr>
                        <a:t>Not permitted </a:t>
                      </a:r>
                      <a:endParaRPr lang="en-US" sz="1800" b="0" dirty="0">
                        <a:latin typeface="Times New Roman"/>
                        <a:ea typeface="Times New Roman"/>
                        <a:cs typeface="Simplified Arabic"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800" b="0" kern="1200" baseline="0" dirty="0" smtClean="0">
                          <a:solidFill>
                            <a:schemeClr val="tx1"/>
                          </a:solidFill>
                          <a:latin typeface="+mn-lt"/>
                          <a:ea typeface="+mn-ea"/>
                          <a:cs typeface="+mn-cs"/>
                        </a:rPr>
                        <a:t>Not permitted </a:t>
                      </a:r>
                      <a:endParaRPr lang="en-US" sz="1800" b="0" dirty="0">
                        <a:latin typeface="Times New Roman"/>
                        <a:ea typeface="Times New Roman"/>
                        <a:cs typeface="Simplified Arabic"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4850" name="Rectangle 1"/>
          <p:cNvSpPr>
            <a:spLocks noChangeArrowheads="1"/>
          </p:cNvSpPr>
          <p:nvPr/>
        </p:nvSpPr>
        <p:spPr bwMode="auto">
          <a:xfrm>
            <a:off x="228600" y="5397500"/>
            <a:ext cx="8534400" cy="738188"/>
          </a:xfrm>
          <a:prstGeom prst="rect">
            <a:avLst/>
          </a:prstGeom>
          <a:noFill/>
          <a:ln w="9525">
            <a:noFill/>
            <a:miter lim="800000"/>
            <a:headEnd/>
            <a:tailEnd/>
          </a:ln>
        </p:spPr>
        <p:txBody>
          <a:bodyPr anchor="ctr">
            <a:spAutoFit/>
          </a:bodyPr>
          <a:lstStyle/>
          <a:p>
            <a:pPr eaLnBrk="0" hangingPunct="0"/>
            <a:r>
              <a:rPr lang="en-US" sz="1400">
                <a:solidFill>
                  <a:srgbClr val="000000"/>
                </a:solidFill>
                <a:cs typeface="Simplified Arabic" pitchFamily="18" charset="-78"/>
              </a:rPr>
              <a:t>**Regulations:</a:t>
            </a:r>
            <a:r>
              <a:rPr lang="en-US" sz="1400">
                <a:cs typeface="Simplified Arabic" pitchFamily="18" charset="-78"/>
              </a:rPr>
              <a:t>  Council regulations (EC) </a:t>
            </a:r>
            <a:r>
              <a:rPr lang="en-US" sz="1400">
                <a:solidFill>
                  <a:srgbClr val="000000"/>
                </a:solidFill>
                <a:cs typeface="Simplified Arabic" pitchFamily="18" charset="-78"/>
              </a:rPr>
              <a:t>No 1099/2009 of 24 September 2009 on the protection of animals at the time of killing. Official Journal of the European Union. </a:t>
            </a:r>
            <a:r>
              <a:rPr lang="en-US" sz="1400">
                <a:solidFill>
                  <a:srgbClr val="000000"/>
                </a:solidFill>
                <a:cs typeface="Simplified Arabic" pitchFamily="18" charset="-78"/>
                <a:hlinkClick r:id="rId2"/>
              </a:rPr>
              <a:t>http://eur-lex.europa.eu/JOHtml.do?uri=OJ:L:2011:040:SOM:EN:HTML</a:t>
            </a:r>
            <a:r>
              <a:rPr lang="en-US" sz="1400">
                <a:solidFill>
                  <a:srgbClr val="000000"/>
                </a:solidFill>
                <a:cs typeface="Simplified Arabic" pitchFamily="18" charset="-78"/>
              </a:rPr>
              <a:t> </a:t>
            </a:r>
            <a:endParaRPr lang="en-US" sz="1400">
              <a:cs typeface="Simplified Arabic" pitchFamily="18" charset="-78"/>
            </a:endParaRPr>
          </a:p>
        </p:txBody>
      </p:sp>
      <p:cxnSp>
        <p:nvCxnSpPr>
          <p:cNvPr id="34851" name="Straight Connector 10"/>
          <p:cNvCxnSpPr>
            <a:cxnSpLocks noChangeShapeType="1"/>
          </p:cNvCxnSpPr>
          <p:nvPr/>
        </p:nvCxnSpPr>
        <p:spPr bwMode="auto">
          <a:xfrm>
            <a:off x="304800" y="3276600"/>
            <a:ext cx="8458200" cy="1588"/>
          </a:xfrm>
          <a:prstGeom prst="line">
            <a:avLst/>
          </a:prstGeom>
          <a:noFill/>
          <a:ln w="9525" algn="ctr">
            <a:solidFill>
              <a:schemeClr val="tx1"/>
            </a:solidFill>
            <a:round/>
            <a:headEnd/>
            <a:tailEnd/>
          </a:ln>
        </p:spPr>
      </p:cxnSp>
      <p:sp>
        <p:nvSpPr>
          <p:cNvPr id="34852" name="Rectangle 11"/>
          <p:cNvSpPr>
            <a:spLocks noChangeArrowheads="1"/>
          </p:cNvSpPr>
          <p:nvPr/>
        </p:nvSpPr>
        <p:spPr bwMode="auto">
          <a:xfrm>
            <a:off x="304800" y="2295525"/>
            <a:ext cx="8458200" cy="646113"/>
          </a:xfrm>
          <a:prstGeom prst="rect">
            <a:avLst/>
          </a:prstGeom>
          <a:solidFill>
            <a:srgbClr val="FFFF00"/>
          </a:solidFill>
          <a:ln w="76200">
            <a:solidFill>
              <a:srgbClr val="006600"/>
            </a:solidFill>
            <a:miter lim="800000"/>
            <a:headEnd/>
            <a:tailEnd/>
          </a:ln>
        </p:spPr>
        <p:txBody>
          <a:bodyPr>
            <a:spAutoFit/>
          </a:bodyPr>
          <a:lstStyle/>
          <a:p>
            <a:pPr algn="just" rtl="1">
              <a:lnSpc>
                <a:spcPct val="150000"/>
              </a:lnSpc>
            </a:pPr>
            <a:r>
              <a:rPr lang="ar-KW" sz="2400">
                <a:latin typeface="Simplified Arabic" pitchFamily="18" charset="-78"/>
                <a:cs typeface="Simplified Arabic" pitchFamily="18" charset="-78"/>
              </a:rPr>
              <a:t>جدول - المتطلبات الكهربائية للحمام المائي المكهرب (متوسط القيم لكل طير) **</a:t>
            </a:r>
            <a:endParaRPr lang="en-US" sz="2400">
              <a:latin typeface="Simplified Arabic" pitchFamily="18" charset="-78"/>
              <a:cs typeface="Simplified Arabic" pitchFamily="18" charset="-78"/>
            </a:endParaRPr>
          </a:p>
        </p:txBody>
      </p:sp>
      <p:sp>
        <p:nvSpPr>
          <p:cNvPr id="7" name="Rectangle 6"/>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304800" y="3048000"/>
            <a:ext cx="8534400" cy="417513"/>
          </a:xfrm>
          <a:prstGeom prst="rect">
            <a:avLst/>
          </a:prstGeom>
          <a:solidFill>
            <a:srgbClr val="FFFF00"/>
          </a:solidFill>
          <a:ln w="76200">
            <a:noFill/>
            <a:miter lim="800000"/>
            <a:headEnd/>
            <a:tailEnd/>
          </a:ln>
        </p:spPr>
        <p:txBody>
          <a:bodyPr>
            <a:spAutoFit/>
          </a:bodyPr>
          <a:lstStyle/>
          <a:p>
            <a:pPr algn="ctr" rtl="1">
              <a:lnSpc>
                <a:spcPts val="2500"/>
              </a:lnSpc>
              <a:defRPr/>
            </a:pPr>
            <a:r>
              <a:rPr lang="ar-KW" sz="2800" kern="0" dirty="0">
                <a:solidFill>
                  <a:srgbClr val="002060"/>
                </a:solidFill>
                <a:latin typeface="Times New Roman" pitchFamily="18" charset="0"/>
                <a:cs typeface="Times New Roman" pitchFamily="18" charset="0"/>
              </a:rPr>
              <a:t>على 150 ملي أمبير، وتردد 300 </a:t>
            </a:r>
            <a:r>
              <a:rPr lang="ar-KW" sz="2800" kern="0" dirty="0" err="1">
                <a:solidFill>
                  <a:srgbClr val="002060"/>
                </a:solidFill>
                <a:latin typeface="Times New Roman" pitchFamily="18" charset="0"/>
                <a:cs typeface="Times New Roman" pitchFamily="18" charset="0"/>
              </a:rPr>
              <a:t>هيرتز</a:t>
            </a:r>
            <a:r>
              <a:rPr lang="ar-KW" sz="2800" kern="0" dirty="0">
                <a:solidFill>
                  <a:srgbClr val="002060"/>
                </a:solidFill>
                <a:latin typeface="Times New Roman" pitchFamily="18" charset="0"/>
                <a:cs typeface="Times New Roman" pitchFamily="18" charset="0"/>
              </a:rPr>
              <a:t> نسبة هي الوفيات 60%</a:t>
            </a:r>
          </a:p>
        </p:txBody>
      </p:sp>
      <p:sp>
        <p:nvSpPr>
          <p:cNvPr id="5" name="Rectangle 4"/>
          <p:cNvSpPr>
            <a:spLocks noChangeArrowheads="1"/>
          </p:cNvSpPr>
          <p:nvPr/>
        </p:nvSpPr>
        <p:spPr bwMode="auto">
          <a:xfrm>
            <a:off x="304800" y="4094163"/>
            <a:ext cx="8534400" cy="417512"/>
          </a:xfrm>
          <a:prstGeom prst="rect">
            <a:avLst/>
          </a:prstGeom>
          <a:solidFill>
            <a:srgbClr val="FFFF00"/>
          </a:solidFill>
          <a:ln w="76200">
            <a:noFill/>
            <a:miter lim="800000"/>
            <a:headEnd/>
            <a:tailEnd/>
          </a:ln>
        </p:spPr>
        <p:txBody>
          <a:bodyPr>
            <a:spAutoFit/>
          </a:bodyPr>
          <a:lstStyle/>
          <a:p>
            <a:pPr algn="ctr" rtl="1">
              <a:lnSpc>
                <a:spcPts val="2500"/>
              </a:lnSpc>
              <a:defRPr/>
            </a:pPr>
            <a:r>
              <a:rPr lang="ar-KW" sz="2800" kern="0" dirty="0">
                <a:solidFill>
                  <a:srgbClr val="002060"/>
                </a:solidFill>
                <a:latin typeface="Times New Roman" pitchFamily="18" charset="0"/>
                <a:cs typeface="Times New Roman" pitchFamily="18" charset="0"/>
              </a:rPr>
              <a:t>على 150 ملي أمبير، وتردد 480 </a:t>
            </a:r>
            <a:r>
              <a:rPr lang="ar-KW" sz="2800" kern="0" dirty="0" err="1">
                <a:solidFill>
                  <a:srgbClr val="002060"/>
                </a:solidFill>
                <a:latin typeface="Times New Roman" pitchFamily="18" charset="0"/>
                <a:cs typeface="Times New Roman" pitchFamily="18" charset="0"/>
              </a:rPr>
              <a:t>هيرتز</a:t>
            </a:r>
            <a:r>
              <a:rPr lang="ar-KW" sz="2800" kern="0" dirty="0">
                <a:solidFill>
                  <a:srgbClr val="002060"/>
                </a:solidFill>
                <a:latin typeface="Times New Roman" pitchFamily="18" charset="0"/>
                <a:cs typeface="Times New Roman" pitchFamily="18" charset="0"/>
              </a:rPr>
              <a:t> نسبة هي الوفيات 30%</a:t>
            </a:r>
          </a:p>
        </p:txBody>
      </p:sp>
      <p:sp>
        <p:nvSpPr>
          <p:cNvPr id="6" name="Rectangle 5"/>
          <p:cNvSpPr>
            <a:spLocks noChangeArrowheads="1"/>
          </p:cNvSpPr>
          <p:nvPr/>
        </p:nvSpPr>
        <p:spPr bwMode="auto">
          <a:xfrm>
            <a:off x="228600" y="3560763"/>
            <a:ext cx="8839200" cy="412750"/>
          </a:xfrm>
          <a:prstGeom prst="rect">
            <a:avLst/>
          </a:prstGeom>
          <a:solidFill>
            <a:srgbClr val="FFC000"/>
          </a:solidFill>
          <a:ln w="76200">
            <a:noFill/>
            <a:miter lim="800000"/>
            <a:headEnd/>
            <a:tailEnd/>
          </a:ln>
        </p:spPr>
        <p:txBody>
          <a:bodyPr>
            <a:spAutoFit/>
          </a:bodyPr>
          <a:lstStyle/>
          <a:p>
            <a:pPr algn="ctr" rtl="1">
              <a:lnSpc>
                <a:spcPts val="2500"/>
              </a:lnSpc>
              <a:defRPr/>
            </a:pPr>
            <a:r>
              <a:rPr lang="ar-KW" sz="2800" kern="0" dirty="0">
                <a:solidFill>
                  <a:srgbClr val="002060"/>
                </a:solidFill>
                <a:latin typeface="Times New Roman" pitchFamily="18" charset="0"/>
                <a:cs typeface="Times New Roman" pitchFamily="18" charset="0"/>
              </a:rPr>
              <a:t>على 400 ملي أمبير، وتردد 400 </a:t>
            </a:r>
            <a:r>
              <a:rPr lang="ar-KW" sz="2800" kern="0" dirty="0" err="1">
                <a:solidFill>
                  <a:srgbClr val="002060"/>
                </a:solidFill>
                <a:latin typeface="Times New Roman" pitchFamily="18" charset="0"/>
                <a:cs typeface="Times New Roman" pitchFamily="18" charset="0"/>
              </a:rPr>
              <a:t>هيرتز</a:t>
            </a:r>
            <a:r>
              <a:rPr lang="ar-KW" sz="2800" kern="0" dirty="0">
                <a:solidFill>
                  <a:srgbClr val="002060"/>
                </a:solidFill>
                <a:latin typeface="Times New Roman" pitchFamily="18" charset="0"/>
                <a:cs typeface="Times New Roman" pitchFamily="18" charset="0"/>
              </a:rPr>
              <a:t> نسبة الوفيات المتوقعة هي  50%</a:t>
            </a:r>
          </a:p>
        </p:txBody>
      </p:sp>
      <p:sp>
        <p:nvSpPr>
          <p:cNvPr id="35845" name="Rectangle 3"/>
          <p:cNvSpPr>
            <a:spLocks noChangeArrowheads="1"/>
          </p:cNvSpPr>
          <p:nvPr/>
        </p:nvSpPr>
        <p:spPr bwMode="auto">
          <a:xfrm>
            <a:off x="304800" y="304800"/>
            <a:ext cx="8382000" cy="2678113"/>
          </a:xfrm>
          <a:prstGeom prst="rect">
            <a:avLst/>
          </a:prstGeom>
          <a:noFill/>
          <a:ln w="9525">
            <a:noFill/>
            <a:miter lim="800000"/>
            <a:headEnd/>
            <a:tailEnd/>
          </a:ln>
        </p:spPr>
        <p:txBody>
          <a:bodyPr>
            <a:spAutoFit/>
          </a:bodyPr>
          <a:lstStyle/>
          <a:p>
            <a:pPr algn="just" rtl="1">
              <a:lnSpc>
                <a:spcPct val="150000"/>
              </a:lnSpc>
            </a:pPr>
            <a:r>
              <a:rPr lang="ar-KW" sz="2800">
                <a:latin typeface="Simplified Arabic" pitchFamily="18" charset="-78"/>
                <a:cs typeface="Simplified Arabic" pitchFamily="18" charset="-78"/>
              </a:rPr>
              <a:t>أي أن معدل الوفيات المتوقع في الديوك الرومية حسب ما نشره مونشينير وزملاؤه هي أكبر من 50٪ باستخدام 400 هرتز مع 400 ملي أمبير بدلا من 150 ملي أمبير المستخدمة من قبلهم كما هو موضح:</a:t>
            </a:r>
            <a:endParaRPr lang="en-US" sz="2800">
              <a:latin typeface="Simplified Arabic" pitchFamily="18" charset="-78"/>
              <a:cs typeface="Simplified Arabic" pitchFamily="18" charset="-78"/>
            </a:endParaRPr>
          </a:p>
        </p:txBody>
      </p:sp>
      <p:sp>
        <p:nvSpPr>
          <p:cNvPr id="7" name="Rectangle 6"/>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ChangeArrowheads="1"/>
          </p:cNvSpPr>
          <p:nvPr/>
        </p:nvSpPr>
        <p:spPr bwMode="auto">
          <a:xfrm>
            <a:off x="533400" y="447675"/>
            <a:ext cx="8229600" cy="2924175"/>
          </a:xfrm>
          <a:prstGeom prst="rect">
            <a:avLst/>
          </a:prstGeom>
          <a:noFill/>
          <a:ln w="50800">
            <a:solidFill>
              <a:srgbClr val="0070C0"/>
            </a:solidFill>
            <a:miter lim="800000"/>
            <a:headEnd/>
            <a:tailEnd/>
          </a:ln>
        </p:spPr>
        <p:txBody>
          <a:bodyPr>
            <a:spAutoFit/>
          </a:bodyPr>
          <a:lstStyle/>
          <a:p>
            <a:pPr algn="just" rtl="1">
              <a:lnSpc>
                <a:spcPct val="200000"/>
              </a:lnSpc>
            </a:pPr>
            <a:r>
              <a:rPr lang="ar-KW" sz="3200">
                <a:latin typeface="Simplified Arabic" pitchFamily="18" charset="-78"/>
                <a:cs typeface="Simplified Arabic" pitchFamily="18" charset="-78"/>
              </a:rPr>
              <a:t>على الترددات العالية للصعق الكهربائي (1500 هيرتز) يسترد الدجاج علاماته للحياة بعد الصعق أي يتنفس ويتحرك بعد 16 ثانية و 57 ثانية على التوالي*.</a:t>
            </a:r>
            <a:endParaRPr lang="en-US" sz="3200">
              <a:latin typeface="Simplified Arabic" pitchFamily="18" charset="-78"/>
              <a:cs typeface="Simplified Arabic" pitchFamily="18" charset="-78"/>
            </a:endParaRPr>
          </a:p>
        </p:txBody>
      </p:sp>
      <p:sp>
        <p:nvSpPr>
          <p:cNvPr id="36867" name="Rectangle 1"/>
          <p:cNvSpPr>
            <a:spLocks noChangeArrowheads="1"/>
          </p:cNvSpPr>
          <p:nvPr/>
        </p:nvSpPr>
        <p:spPr bwMode="auto">
          <a:xfrm>
            <a:off x="76200" y="5786454"/>
            <a:ext cx="8915400" cy="584200"/>
          </a:xfrm>
          <a:prstGeom prst="rect">
            <a:avLst/>
          </a:prstGeom>
          <a:noFill/>
          <a:ln w="9525">
            <a:noFill/>
            <a:miter lim="800000"/>
            <a:headEnd/>
            <a:tailEnd/>
          </a:ln>
        </p:spPr>
        <p:txBody>
          <a:bodyPr anchor="ctr">
            <a:spAutoFit/>
          </a:bodyPr>
          <a:lstStyle/>
          <a:p>
            <a:r>
              <a:rPr lang="en-US" sz="1600" b="0" dirty="0">
                <a:latin typeface="Times New Roman" pitchFamily="18" charset="0"/>
                <a:cs typeface="Times New Roman" pitchFamily="18" charset="0"/>
              </a:rPr>
              <a:t>*Gregory, N. G., L. J. Wilkins, and S. B. Wotton, (1991). Effect of electrical stunning frequency on ventricular fibrillation, downgrading and broken bones in broilers, hens and quails. Br. Vet. J. 147:71–77.</a:t>
            </a: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0"/>
          <p:cNvSpPr>
            <a:spLocks noChangeArrowheads="1"/>
          </p:cNvSpPr>
          <p:nvPr/>
        </p:nvSpPr>
        <p:spPr bwMode="auto">
          <a:xfrm>
            <a:off x="457200" y="152400"/>
            <a:ext cx="8229600" cy="3046413"/>
          </a:xfrm>
          <a:prstGeom prst="rect">
            <a:avLst/>
          </a:prstGeom>
          <a:noFill/>
          <a:ln w="50800">
            <a:solidFill>
              <a:srgbClr val="0070C0"/>
            </a:solidFill>
            <a:miter lim="800000"/>
            <a:headEnd/>
            <a:tailEnd/>
          </a:ln>
        </p:spPr>
        <p:txBody>
          <a:bodyPr>
            <a:spAutoFit/>
          </a:bodyPr>
          <a:lstStyle/>
          <a:p>
            <a:pPr algn="just" rtl="1">
              <a:lnSpc>
                <a:spcPct val="200000"/>
              </a:lnSpc>
            </a:pPr>
            <a:r>
              <a:rPr lang="ar-KW" sz="3200">
                <a:latin typeface="Simplified Arabic" pitchFamily="18" charset="-78"/>
                <a:cs typeface="Simplified Arabic" pitchFamily="18" charset="-78"/>
              </a:rPr>
              <a:t>لكن مع الترددات العالية من صعق الدجاج، وعملية الذبح السريعة يحدث الذبح عادة عند 11-14 ثانية بعد الصعق الكهربائي.</a:t>
            </a:r>
          </a:p>
        </p:txBody>
      </p:sp>
      <p:sp>
        <p:nvSpPr>
          <p:cNvPr id="6" name="Rectangle 10"/>
          <p:cNvSpPr>
            <a:spLocks noChangeArrowheads="1"/>
          </p:cNvSpPr>
          <p:nvPr/>
        </p:nvSpPr>
        <p:spPr bwMode="auto">
          <a:xfrm>
            <a:off x="457200" y="3471863"/>
            <a:ext cx="8229600" cy="1938337"/>
          </a:xfrm>
          <a:prstGeom prst="rect">
            <a:avLst/>
          </a:prstGeom>
          <a:noFill/>
          <a:ln w="50800">
            <a:solidFill>
              <a:srgbClr val="7030A0"/>
            </a:solidFill>
            <a:miter lim="800000"/>
            <a:headEnd/>
            <a:tailEnd/>
          </a:ln>
        </p:spPr>
        <p:txBody>
          <a:bodyPr>
            <a:spAutoFit/>
          </a:bodyPr>
          <a:lstStyle/>
          <a:p>
            <a:pPr algn="just" rtl="1">
              <a:lnSpc>
                <a:spcPct val="200000"/>
              </a:lnSpc>
            </a:pPr>
            <a:r>
              <a:rPr lang="ar-KW" sz="3200">
                <a:latin typeface="Simplified Arabic" pitchFamily="18" charset="-78"/>
                <a:cs typeface="Simplified Arabic" pitchFamily="18" charset="-78"/>
              </a:rPr>
              <a:t>معنى هذا: إن استرداد الدجاج مرة أخرى علامات الحياة سيكون متأخراً أي بعد 16-57 ثانية.</a:t>
            </a:r>
            <a:endParaRPr lang="en-US" sz="3200">
              <a:latin typeface="Simplified Arabic" pitchFamily="18" charset="-78"/>
              <a:cs typeface="Simplified Arabic" pitchFamily="18" charset="-78"/>
            </a:endParaRPr>
          </a:p>
        </p:txBody>
      </p:sp>
      <p:sp>
        <p:nvSpPr>
          <p:cNvPr id="37892" name="Rectangle 9"/>
          <p:cNvSpPr>
            <a:spLocks noChangeArrowheads="1"/>
          </p:cNvSpPr>
          <p:nvPr/>
        </p:nvSpPr>
        <p:spPr bwMode="auto">
          <a:xfrm>
            <a:off x="457200" y="5613400"/>
            <a:ext cx="8229600" cy="1016000"/>
          </a:xfrm>
          <a:prstGeom prst="rect">
            <a:avLst/>
          </a:prstGeom>
          <a:solidFill>
            <a:srgbClr val="FFFF00"/>
          </a:solidFill>
          <a:ln w="76200">
            <a:solidFill>
              <a:srgbClr val="03C6ED"/>
            </a:solidFill>
            <a:miter lim="800000"/>
            <a:headEnd/>
            <a:tailEnd/>
          </a:ln>
        </p:spPr>
        <p:txBody>
          <a:bodyPr>
            <a:spAutoFit/>
          </a:bodyPr>
          <a:lstStyle/>
          <a:p>
            <a:pPr algn="just" rtl="1"/>
            <a:r>
              <a:rPr lang="ar-KW" sz="6000">
                <a:latin typeface="Times New Roman" pitchFamily="18" charset="0"/>
                <a:cs typeface="Times New Roman" pitchFamily="18" charset="0"/>
              </a:rPr>
              <a:t>فما هو الحكم الشرعي؟</a:t>
            </a:r>
            <a:endParaRPr lang="en-US" sz="60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
          <p:cNvSpPr>
            <a:spLocks noChangeArrowheads="1"/>
          </p:cNvSpPr>
          <p:nvPr/>
        </p:nvSpPr>
        <p:spPr bwMode="auto">
          <a:xfrm>
            <a:off x="304800" y="5357826"/>
            <a:ext cx="8610600" cy="369888"/>
          </a:xfrm>
          <a:prstGeom prst="rect">
            <a:avLst/>
          </a:prstGeom>
          <a:noFill/>
          <a:ln w="9525">
            <a:noFill/>
            <a:miter lim="800000"/>
            <a:headEnd/>
            <a:tailEnd/>
          </a:ln>
        </p:spPr>
        <p:txBody>
          <a:bodyPr anchor="ctr">
            <a:spAutoFit/>
          </a:bodyPr>
          <a:lstStyle/>
          <a:p>
            <a:pPr algn="justLow" rtl="1" eaLnBrk="0" hangingPunct="0"/>
            <a:r>
              <a:rPr lang="ar-KW" dirty="0">
                <a:cs typeface="Simplified Arabic" pitchFamily="18" charset="-78"/>
              </a:rPr>
              <a:t>*الموسوعة الفقهية، الجزء التاسع والثلاثون، ص 324، وزارة الأوقاف والشئون الإسلامية، دولة الكويت.</a:t>
            </a:r>
          </a:p>
        </p:txBody>
      </p:sp>
      <p:sp>
        <p:nvSpPr>
          <p:cNvPr id="38915" name="Rectangle 3"/>
          <p:cNvSpPr>
            <a:spLocks noChangeArrowheads="1"/>
          </p:cNvSpPr>
          <p:nvPr/>
        </p:nvSpPr>
        <p:spPr bwMode="auto">
          <a:xfrm>
            <a:off x="304800" y="188913"/>
            <a:ext cx="8610600" cy="4032250"/>
          </a:xfrm>
          <a:prstGeom prst="rect">
            <a:avLst/>
          </a:prstGeom>
          <a:noFill/>
          <a:ln w="50800">
            <a:solidFill>
              <a:srgbClr val="0070C0"/>
            </a:solidFill>
            <a:miter lim="800000"/>
            <a:headEnd/>
            <a:tailEnd/>
          </a:ln>
        </p:spPr>
        <p:txBody>
          <a:bodyPr>
            <a:spAutoFit/>
          </a:bodyPr>
          <a:lstStyle/>
          <a:p>
            <a:pPr algn="just" rtl="1">
              <a:lnSpc>
                <a:spcPct val="200000"/>
              </a:lnSpc>
            </a:pPr>
            <a:r>
              <a:rPr lang="ar-KW" sz="3200">
                <a:latin typeface="Simplified Arabic" pitchFamily="18" charset="-78"/>
                <a:cs typeface="Simplified Arabic" pitchFamily="18" charset="-78"/>
              </a:rPr>
              <a:t>نجد الحكم في الموطأ: قال الإمام مالك (رحمه الله): في حالات الموقوذة وحالات مماثلة، إذا كان الحيوان أو الطير لا يمكن ان يعيش معها (أي بعد ضربها)، فإنه لا يجوز أكل لحمها حتى لو تم ذبحها قبل الموت*.</a:t>
            </a:r>
            <a:endParaRPr lang="en-US" sz="3200">
              <a:latin typeface="Simplified Arabic" pitchFamily="18" charset="-78"/>
              <a:cs typeface="Simplified Arabic" pitchFamily="18" charset="-78"/>
            </a:endParaRP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ChangeArrowheads="1"/>
          </p:cNvSpPr>
          <p:nvPr/>
        </p:nvSpPr>
        <p:spPr bwMode="auto">
          <a:xfrm>
            <a:off x="304800" y="76200"/>
            <a:ext cx="8610600" cy="1008063"/>
          </a:xfrm>
          <a:prstGeom prst="rect">
            <a:avLst/>
          </a:prstGeom>
          <a:noFill/>
          <a:ln w="50800">
            <a:noFill/>
            <a:miter lim="800000"/>
            <a:headEnd/>
            <a:tailEnd/>
          </a:ln>
        </p:spPr>
        <p:txBody>
          <a:bodyPr>
            <a:spAutoFit/>
          </a:bodyPr>
          <a:lstStyle/>
          <a:p>
            <a:pPr algn="just" rtl="1">
              <a:lnSpc>
                <a:spcPct val="250000"/>
              </a:lnSpc>
            </a:pPr>
            <a:r>
              <a:rPr lang="ar-KW" sz="2800">
                <a:latin typeface="Simplified Arabic" pitchFamily="18" charset="-78"/>
                <a:cs typeface="Simplified Arabic" pitchFamily="18" charset="-78"/>
              </a:rPr>
              <a:t>ووضع الإمام مالك (رحمه الله) شرطان لتحريم الذبيحة:</a:t>
            </a:r>
            <a:endParaRPr lang="en-US" sz="2800">
              <a:latin typeface="Simplified Arabic" pitchFamily="18" charset="-78"/>
              <a:cs typeface="Simplified Arabic" pitchFamily="18" charset="-78"/>
            </a:endParaRPr>
          </a:p>
        </p:txBody>
      </p:sp>
      <p:sp>
        <p:nvSpPr>
          <p:cNvPr id="5" name="Rectangle 3"/>
          <p:cNvSpPr>
            <a:spLocks noChangeArrowheads="1"/>
          </p:cNvSpPr>
          <p:nvPr/>
        </p:nvSpPr>
        <p:spPr bwMode="auto">
          <a:xfrm>
            <a:off x="304800" y="1335088"/>
            <a:ext cx="8610600" cy="1331912"/>
          </a:xfrm>
          <a:prstGeom prst="rect">
            <a:avLst/>
          </a:prstGeom>
          <a:noFill/>
          <a:ln w="76200">
            <a:noFill/>
            <a:miter lim="800000"/>
            <a:headEnd/>
            <a:tailEnd/>
          </a:ln>
        </p:spPr>
        <p:txBody>
          <a:bodyPr>
            <a:spAutoFit/>
          </a:bodyPr>
          <a:lstStyle/>
          <a:p>
            <a:pPr algn="just" rtl="1">
              <a:lnSpc>
                <a:spcPct val="150000"/>
              </a:lnSpc>
            </a:pPr>
            <a:r>
              <a:rPr lang="ar-KW" sz="2800">
                <a:solidFill>
                  <a:srgbClr val="00B050"/>
                </a:solidFill>
                <a:latin typeface="Simplified Arabic" pitchFamily="18" charset="-78"/>
                <a:cs typeface="Simplified Arabic" pitchFamily="18" charset="-78"/>
              </a:rPr>
              <a:t>إذا كان الحيوان أو الطير وقت الذبح لا يتنفس ولا يضطرب، فإن لحمها بعد الذبح لا يؤكل.</a:t>
            </a:r>
            <a:endParaRPr lang="en-US" sz="2800">
              <a:solidFill>
                <a:srgbClr val="00B050"/>
              </a:solidFill>
              <a:latin typeface="Simplified Arabic" pitchFamily="18" charset="-78"/>
              <a:cs typeface="Simplified Arabic" pitchFamily="18" charset="-78"/>
            </a:endParaRPr>
          </a:p>
        </p:txBody>
      </p:sp>
      <p:sp>
        <p:nvSpPr>
          <p:cNvPr id="6" name="Rectangle 3"/>
          <p:cNvSpPr>
            <a:spLocks noChangeArrowheads="1"/>
          </p:cNvSpPr>
          <p:nvPr/>
        </p:nvSpPr>
        <p:spPr bwMode="auto">
          <a:xfrm>
            <a:off x="304800" y="2819400"/>
            <a:ext cx="8610600" cy="1308100"/>
          </a:xfrm>
          <a:prstGeom prst="rect">
            <a:avLst/>
          </a:prstGeom>
          <a:noFill/>
          <a:ln w="50800">
            <a:noFill/>
            <a:miter lim="800000"/>
            <a:headEnd/>
            <a:tailEnd/>
          </a:ln>
        </p:spPr>
        <p:txBody>
          <a:bodyPr>
            <a:spAutoFit/>
          </a:bodyPr>
          <a:lstStyle/>
          <a:p>
            <a:pPr algn="just" rtl="1">
              <a:lnSpc>
                <a:spcPct val="150000"/>
              </a:lnSpc>
            </a:pPr>
            <a:r>
              <a:rPr lang="ar-KW" sz="2800">
                <a:solidFill>
                  <a:srgbClr val="0033CC"/>
                </a:solidFill>
                <a:latin typeface="Times New Roman" pitchFamily="18" charset="0"/>
                <a:cs typeface="Times New Roman" pitchFamily="18" charset="0"/>
              </a:rPr>
              <a:t>في الشريعة الإسلامية، الأصل في الذبائح هو التحريم ولا تؤكل اللحوم حتى يتأكد من حليتها دون أي شك.</a:t>
            </a:r>
            <a:endParaRPr lang="en-US" sz="2800">
              <a:solidFill>
                <a:srgbClr val="0033CC"/>
              </a:solidFill>
              <a:latin typeface="Times New Roman" pitchFamily="18" charset="0"/>
              <a:cs typeface="Times New Roman" pitchFamily="18" charset="0"/>
            </a:endParaRPr>
          </a:p>
        </p:txBody>
      </p:sp>
      <p:sp>
        <p:nvSpPr>
          <p:cNvPr id="7" name="Rectangle 6"/>
          <p:cNvSpPr>
            <a:spLocks noChangeArrowheads="1"/>
          </p:cNvSpPr>
          <p:nvPr/>
        </p:nvSpPr>
        <p:spPr bwMode="auto">
          <a:xfrm>
            <a:off x="304800" y="4191000"/>
            <a:ext cx="8610600" cy="2600325"/>
          </a:xfrm>
          <a:prstGeom prst="rect">
            <a:avLst/>
          </a:prstGeom>
          <a:noFill/>
          <a:ln w="50800">
            <a:noFill/>
            <a:miter lim="800000"/>
            <a:headEnd/>
            <a:tailEnd/>
          </a:ln>
        </p:spPr>
        <p:txBody>
          <a:bodyPr>
            <a:spAutoFit/>
          </a:bodyPr>
          <a:lstStyle/>
          <a:p>
            <a:pPr algn="just" rtl="1">
              <a:lnSpc>
                <a:spcPct val="150000"/>
              </a:lnSpc>
            </a:pPr>
            <a:r>
              <a:rPr lang="ar-KW" sz="2800">
                <a:solidFill>
                  <a:srgbClr val="03C6ED"/>
                </a:solidFill>
                <a:latin typeface="Times New Roman" pitchFamily="18" charset="0"/>
                <a:cs typeface="Times New Roman" pitchFamily="18" charset="0"/>
              </a:rPr>
              <a:t>الصعق قبل الذبح أو بعده بالتأكيد يضع اللحوم في موضع شك، وبالتالي وبناءً على قاعدة الأصل في اللحوم التحريم، فإن تناول لحوم حيوانات أو طيور مصعوقه يصبح غير مشروعاً أو أقلها مكروهاً إذا لازمها الشك وقت الذبح حتى يزول منها الشك</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p:bldP spid="6" grpId="0"/>
      <p:bldP spid="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ChangeArrowheads="1"/>
          </p:cNvSpPr>
          <p:nvPr/>
        </p:nvSpPr>
        <p:spPr bwMode="auto">
          <a:xfrm>
            <a:off x="381000" y="609600"/>
            <a:ext cx="8382000" cy="769938"/>
          </a:xfrm>
          <a:prstGeom prst="rect">
            <a:avLst/>
          </a:prstGeom>
          <a:noFill/>
          <a:ln w="9525">
            <a:noFill/>
            <a:miter lim="800000"/>
            <a:headEnd/>
            <a:tailEnd/>
          </a:ln>
        </p:spPr>
        <p:txBody>
          <a:bodyPr>
            <a:spAutoFit/>
          </a:bodyPr>
          <a:lstStyle/>
          <a:p>
            <a:pPr algn="just" rtl="1">
              <a:lnSpc>
                <a:spcPct val="150000"/>
              </a:lnSpc>
            </a:pPr>
            <a:r>
              <a:rPr lang="ar-KW" sz="3200">
                <a:latin typeface="Simplified Arabic" pitchFamily="18" charset="-78"/>
                <a:cs typeface="Simplified Arabic" pitchFamily="18" charset="-78"/>
              </a:rPr>
              <a:t>نظريا، يسبب الصعق انخفاض كمية النزف الدموي بعد الذبح</a:t>
            </a:r>
            <a:endParaRPr lang="en-US" sz="3200">
              <a:latin typeface="Simplified Arabic" pitchFamily="18" charset="-78"/>
              <a:cs typeface="Simplified Arabic" pitchFamily="18" charset="-78"/>
            </a:endParaRPr>
          </a:p>
        </p:txBody>
      </p:sp>
      <p:grpSp>
        <p:nvGrpSpPr>
          <p:cNvPr id="2" name="Group 2"/>
          <p:cNvGrpSpPr>
            <a:grpSpLocks/>
          </p:cNvGrpSpPr>
          <p:nvPr/>
        </p:nvGrpSpPr>
        <p:grpSpPr bwMode="auto">
          <a:xfrm>
            <a:off x="381000" y="1973263"/>
            <a:ext cx="8382000" cy="4884737"/>
            <a:chOff x="381000" y="1973661"/>
            <a:chExt cx="8382000" cy="4884339"/>
          </a:xfrm>
        </p:grpSpPr>
        <p:pic>
          <p:nvPicPr>
            <p:cNvPr id="40964" name="Picture 5"/>
            <p:cNvPicPr>
              <a:picLocks noChangeAspect="1" noChangeArrowheads="1"/>
            </p:cNvPicPr>
            <p:nvPr/>
          </p:nvPicPr>
          <p:blipFill>
            <a:blip r:embed="rId2"/>
            <a:srcRect/>
            <a:stretch>
              <a:fillRect/>
            </a:stretch>
          </p:blipFill>
          <p:spPr bwMode="auto">
            <a:xfrm>
              <a:off x="2133600" y="2917114"/>
              <a:ext cx="4953000" cy="3940886"/>
            </a:xfrm>
            <a:prstGeom prst="rect">
              <a:avLst/>
            </a:prstGeom>
            <a:noFill/>
            <a:ln w="9525">
              <a:noFill/>
              <a:miter lim="800000"/>
              <a:headEnd/>
              <a:tailEnd/>
            </a:ln>
          </p:spPr>
        </p:pic>
        <p:sp>
          <p:nvSpPr>
            <p:cNvPr id="40965" name="Rectangle 3"/>
            <p:cNvSpPr>
              <a:spLocks noChangeArrowheads="1"/>
            </p:cNvSpPr>
            <p:nvPr/>
          </p:nvSpPr>
          <p:spPr bwMode="auto">
            <a:xfrm>
              <a:off x="381000" y="1973661"/>
              <a:ext cx="8382000" cy="769539"/>
            </a:xfrm>
            <a:prstGeom prst="rect">
              <a:avLst/>
            </a:prstGeom>
            <a:noFill/>
            <a:ln w="76200">
              <a:solidFill>
                <a:srgbClr val="006600"/>
              </a:solidFill>
              <a:miter lim="800000"/>
              <a:headEnd/>
              <a:tailEnd/>
            </a:ln>
          </p:spPr>
          <p:txBody>
            <a:bodyPr>
              <a:spAutoFit/>
            </a:bodyPr>
            <a:lstStyle/>
            <a:p>
              <a:pPr algn="just" rtl="1">
                <a:lnSpc>
                  <a:spcPct val="150000"/>
                </a:lnSpc>
              </a:pPr>
              <a:r>
                <a:rPr lang="ar-KW" sz="3200">
                  <a:latin typeface="Simplified Arabic" pitchFamily="18" charset="-78"/>
                  <a:cs typeface="Simplified Arabic" pitchFamily="18" charset="-78"/>
                </a:rPr>
                <a:t>ومع ذلك، يجد الباحث أوراق علمية تشير إلى عكس ذلك</a:t>
              </a:r>
              <a:endParaRPr lang="en-US" sz="3200">
                <a:latin typeface="Simplified Arabic" pitchFamily="18" charset="-78"/>
                <a:cs typeface="Simplified Arabic" pitchFamily="18" charset="-78"/>
              </a:endParaRPr>
            </a:p>
          </p:txBody>
        </p:sp>
      </p:grpSp>
      <p:sp>
        <p:nvSpPr>
          <p:cNvPr id="6" name="Rectangle 5"/>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ChangeArrowheads="1"/>
          </p:cNvSpPr>
          <p:nvPr/>
        </p:nvSpPr>
        <p:spPr bwMode="auto">
          <a:xfrm>
            <a:off x="685800" y="381000"/>
            <a:ext cx="8001000" cy="3724275"/>
          </a:xfrm>
          <a:prstGeom prst="rect">
            <a:avLst/>
          </a:prstGeom>
          <a:noFill/>
          <a:ln w="9525">
            <a:noFill/>
            <a:miter lim="800000"/>
            <a:headEnd/>
            <a:tailEnd/>
          </a:ln>
        </p:spPr>
        <p:txBody>
          <a:bodyPr>
            <a:spAutoFit/>
          </a:bodyPr>
          <a:lstStyle/>
          <a:p>
            <a:pPr algn="just" rtl="1">
              <a:lnSpc>
                <a:spcPct val="150000"/>
              </a:lnSpc>
              <a:spcBef>
                <a:spcPts val="600"/>
              </a:spcBef>
            </a:pPr>
            <a:r>
              <a:rPr lang="ar-KW" sz="3200">
                <a:latin typeface="Simplified Arabic" pitchFamily="18" charset="-78"/>
                <a:cs typeface="Simplified Arabic" pitchFamily="18" charset="-78"/>
              </a:rPr>
              <a:t>إن وسائل التدويخ في مسالخ دول الغرب مفروضة بالقانون، وقد وجدت طريقها إلى بعض مسالخ دول المسلمين، وقد كثر الإفتاء في هذا الموضع، ولا بد للفقيه وللرقيب في هذا العصر من أثر يراعي فيه </a:t>
            </a:r>
            <a:r>
              <a:rPr lang="ar-SA" sz="3200">
                <a:latin typeface="Simplified Arabic" pitchFamily="18" charset="-78"/>
                <a:cs typeface="Simplified Arabic" pitchFamily="18" charset="-78"/>
              </a:rPr>
              <a:t>المتطلبات العصرية دون الإخلال بالثوابت الشرعية.</a:t>
            </a:r>
            <a:r>
              <a:rPr lang="ar-KW" sz="3200">
                <a:latin typeface="Simplified Arabic" pitchFamily="18" charset="-78"/>
                <a:cs typeface="Simplified Arabic" pitchFamily="18" charset="-78"/>
              </a:rPr>
              <a:t>  </a:t>
            </a:r>
          </a:p>
        </p:txBody>
      </p:sp>
      <p:sp>
        <p:nvSpPr>
          <p:cNvPr id="3" name="Rectangle 2"/>
          <p:cNvSpPr/>
          <p:nvPr/>
        </p:nvSpPr>
        <p:spPr>
          <a:xfrm>
            <a:off x="-32" y="650083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3"/>
          <p:cNvSpPr/>
          <p:nvPr/>
        </p:nvSpPr>
        <p:spPr>
          <a:xfrm>
            <a:off x="5629520" y="650083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7415470" y="650083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32" y="650083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381000" y="3429000"/>
            <a:ext cx="8382000" cy="2924175"/>
          </a:xfrm>
          <a:prstGeom prst="rect">
            <a:avLst/>
          </a:prstGeom>
          <a:noFill/>
          <a:ln w="76200">
            <a:solidFill>
              <a:srgbClr val="0070C0"/>
            </a:solidFill>
            <a:miter lim="800000"/>
            <a:headEnd/>
            <a:tailEnd/>
          </a:ln>
        </p:spPr>
        <p:txBody>
          <a:bodyPr>
            <a:spAutoFit/>
          </a:bodyPr>
          <a:lstStyle/>
          <a:p>
            <a:pPr algn="just" rtl="1">
              <a:lnSpc>
                <a:spcPct val="200000"/>
              </a:lnSpc>
            </a:pPr>
            <a:r>
              <a:rPr lang="ar-KW" sz="3200">
                <a:latin typeface="Simplified Arabic" pitchFamily="18" charset="-78"/>
                <a:cs typeface="Simplified Arabic" pitchFamily="18" charset="-78"/>
              </a:rPr>
              <a:t>ونحن نعتقد: أن نمط النزف وقت الذبح له تأثير على تنقية الذبيحة لأجزاء الحيوان المختلفة من الدم الخبيث خاصة لحوم العضلات.</a:t>
            </a:r>
            <a:endParaRPr lang="en-US" sz="3200">
              <a:latin typeface="Simplified Arabic" pitchFamily="18" charset="-78"/>
              <a:cs typeface="Simplified Arabic" pitchFamily="18" charset="-78"/>
            </a:endParaRPr>
          </a:p>
        </p:txBody>
      </p:sp>
      <p:pic>
        <p:nvPicPr>
          <p:cNvPr id="41987" name="Picture 4"/>
          <p:cNvPicPr>
            <a:picLocks noChangeAspect="1" noChangeArrowheads="1"/>
          </p:cNvPicPr>
          <p:nvPr/>
        </p:nvPicPr>
        <p:blipFill>
          <a:blip r:embed="rId2"/>
          <a:srcRect/>
          <a:stretch>
            <a:fillRect/>
          </a:stretch>
        </p:blipFill>
        <p:spPr bwMode="auto">
          <a:xfrm>
            <a:off x="7848600" y="2514600"/>
            <a:ext cx="990600" cy="1139825"/>
          </a:xfrm>
          <a:prstGeom prst="rect">
            <a:avLst/>
          </a:prstGeom>
          <a:noFill/>
          <a:ln w="9525">
            <a:noFill/>
            <a:miter lim="800000"/>
            <a:headEnd/>
            <a:tailEnd/>
          </a:ln>
        </p:spPr>
      </p:pic>
      <p:sp>
        <p:nvSpPr>
          <p:cNvPr id="41988" name="Rectangle 4"/>
          <p:cNvSpPr>
            <a:spLocks noChangeArrowheads="1"/>
          </p:cNvSpPr>
          <p:nvPr/>
        </p:nvSpPr>
        <p:spPr bwMode="auto">
          <a:xfrm>
            <a:off x="6553200" y="152400"/>
            <a:ext cx="2230438" cy="769938"/>
          </a:xfrm>
          <a:prstGeom prst="rect">
            <a:avLst/>
          </a:prstGeom>
          <a:noFill/>
          <a:ln w="9525">
            <a:noFill/>
            <a:miter lim="800000"/>
            <a:headEnd/>
            <a:tailEnd/>
          </a:ln>
        </p:spPr>
        <p:txBody>
          <a:bodyPr wrap="none">
            <a:spAutoFit/>
          </a:bodyPr>
          <a:lstStyle/>
          <a:p>
            <a:r>
              <a:rPr lang="ar-KW" sz="4400" u="sng">
                <a:solidFill>
                  <a:srgbClr val="FF0000"/>
                </a:solidFill>
                <a:latin typeface="Simplified Arabic" pitchFamily="18" charset="-78"/>
                <a:cs typeface="Simplified Arabic" pitchFamily="18" charset="-78"/>
              </a:rPr>
              <a:t>نمط النزف </a:t>
            </a:r>
            <a:endParaRPr lang="en-US" sz="4400"/>
          </a:p>
        </p:txBody>
      </p:sp>
      <p:sp>
        <p:nvSpPr>
          <p:cNvPr id="41989" name="Rectangle 3"/>
          <p:cNvSpPr>
            <a:spLocks noChangeArrowheads="1"/>
          </p:cNvSpPr>
          <p:nvPr/>
        </p:nvSpPr>
        <p:spPr bwMode="auto">
          <a:xfrm>
            <a:off x="381000" y="804863"/>
            <a:ext cx="8382000" cy="1938337"/>
          </a:xfrm>
          <a:prstGeom prst="rect">
            <a:avLst/>
          </a:prstGeom>
          <a:noFill/>
          <a:ln w="9525">
            <a:noFill/>
            <a:miter lim="800000"/>
            <a:headEnd/>
            <a:tailEnd/>
          </a:ln>
        </p:spPr>
        <p:txBody>
          <a:bodyPr>
            <a:spAutoFit/>
          </a:bodyPr>
          <a:lstStyle/>
          <a:p>
            <a:pPr algn="just" rtl="1">
              <a:lnSpc>
                <a:spcPct val="200000"/>
              </a:lnSpc>
            </a:pPr>
            <a:r>
              <a:rPr lang="ar-KW" sz="3200">
                <a:latin typeface="Simplified Arabic" pitchFamily="18" charset="-78"/>
                <a:cs typeface="Simplified Arabic" pitchFamily="18" charset="-78"/>
              </a:rPr>
              <a:t>ركز حديث النبي محمد صلى الله عليه وسلم على </a:t>
            </a:r>
            <a:r>
              <a:rPr lang="ar-KW" sz="3200" u="sng">
                <a:solidFill>
                  <a:srgbClr val="FF0000"/>
                </a:solidFill>
                <a:latin typeface="Simplified Arabic" pitchFamily="18" charset="-78"/>
                <a:cs typeface="Simplified Arabic" pitchFamily="18" charset="-78"/>
              </a:rPr>
              <a:t>نمط النزف </a:t>
            </a:r>
            <a:r>
              <a:rPr lang="ar-KW" sz="3200">
                <a:latin typeface="Simplified Arabic" pitchFamily="18" charset="-78"/>
                <a:cs typeface="Simplified Arabic" pitchFamily="18" charset="-78"/>
              </a:rPr>
              <a:t>بدلا من كمية الدم التي تخرج وقت القطع الفعلي للشرايين.</a:t>
            </a:r>
            <a:endParaRPr lang="en-US" sz="3200">
              <a:latin typeface="Simplified Arabic" pitchFamily="18" charset="-78"/>
              <a:cs typeface="Simplified Arabic" pitchFamily="18" charset="-78"/>
            </a:endParaRPr>
          </a:p>
        </p:txBody>
      </p:sp>
      <p:sp>
        <p:nvSpPr>
          <p:cNvPr id="6" name="Rectangle 5"/>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4"/>
          <p:cNvSpPr>
            <a:spLocks noChangeArrowheads="1"/>
          </p:cNvSpPr>
          <p:nvPr/>
        </p:nvSpPr>
        <p:spPr bwMode="auto">
          <a:xfrm>
            <a:off x="381000" y="76200"/>
            <a:ext cx="8458200" cy="2170113"/>
          </a:xfrm>
          <a:prstGeom prst="rect">
            <a:avLst/>
          </a:prstGeom>
          <a:noFill/>
          <a:ln w="9525">
            <a:noFill/>
            <a:miter lim="800000"/>
            <a:headEnd/>
            <a:tailEnd/>
          </a:ln>
        </p:spPr>
        <p:txBody>
          <a:bodyPr>
            <a:spAutoFit/>
          </a:bodyPr>
          <a:lstStyle/>
          <a:p>
            <a:pPr algn="just" rtl="1">
              <a:lnSpc>
                <a:spcPct val="150000"/>
              </a:lnSpc>
            </a:pPr>
            <a:r>
              <a:rPr lang="ar-KW" sz="3000">
                <a:cs typeface="Simplified Arabic" pitchFamily="18" charset="-78"/>
              </a:rPr>
              <a:t>عن رافع بن خديج رضي الله عنه: عن النبي صلى الله عليه وسلم قال: «ما أنهر الدم وذكر اسم الله عليه فكل، ليس السن والظفر، أما السن فعظم، وأما الظفر فمدى الحبش»</a:t>
            </a:r>
            <a:r>
              <a:rPr lang="ar-KW" sz="3000" baseline="30000">
                <a:cs typeface="Simplified Arabic" pitchFamily="18" charset="-78"/>
              </a:rPr>
              <a:t>* </a:t>
            </a:r>
            <a:r>
              <a:rPr lang="ar-KW" sz="3000">
                <a:cs typeface="Simplified Arabic" pitchFamily="18" charset="-78"/>
              </a:rPr>
              <a:t>متفق عليه. </a:t>
            </a:r>
          </a:p>
        </p:txBody>
      </p:sp>
      <p:sp>
        <p:nvSpPr>
          <p:cNvPr id="43011" name="Rectangle 5"/>
          <p:cNvSpPr>
            <a:spLocks noChangeArrowheads="1"/>
          </p:cNvSpPr>
          <p:nvPr/>
        </p:nvSpPr>
        <p:spPr bwMode="auto">
          <a:xfrm>
            <a:off x="228600" y="6367463"/>
            <a:ext cx="8693150" cy="261937"/>
          </a:xfrm>
          <a:prstGeom prst="rect">
            <a:avLst/>
          </a:prstGeom>
          <a:noFill/>
          <a:ln w="9525">
            <a:noFill/>
            <a:miter lim="800000"/>
            <a:headEnd/>
            <a:tailEnd/>
          </a:ln>
        </p:spPr>
        <p:txBody>
          <a:bodyPr>
            <a:spAutoFit/>
          </a:bodyPr>
          <a:lstStyle/>
          <a:p>
            <a:pPr algn="just" rtl="1"/>
            <a:r>
              <a:rPr lang="ar-KW" sz="1100">
                <a:cs typeface="Simplified Arabic" pitchFamily="18" charset="-78"/>
              </a:rPr>
              <a:t>*البخاري : الشركة (2488) , ومسلم : الأضاحي (1968), والترمذي: الأحكام والفوائد (1491), والنسائي: الضحايا (4410), وأبو داود: الضحايا (2821), وأحمد (3/463).</a:t>
            </a:r>
          </a:p>
        </p:txBody>
      </p:sp>
      <p:grpSp>
        <p:nvGrpSpPr>
          <p:cNvPr id="2" name="Group 9"/>
          <p:cNvGrpSpPr>
            <a:grpSpLocks/>
          </p:cNvGrpSpPr>
          <p:nvPr/>
        </p:nvGrpSpPr>
        <p:grpSpPr bwMode="auto">
          <a:xfrm>
            <a:off x="152400" y="2590800"/>
            <a:ext cx="8915400" cy="3505200"/>
            <a:chOff x="152400" y="2590800"/>
            <a:chExt cx="8915400" cy="3505200"/>
          </a:xfrm>
        </p:grpSpPr>
        <p:sp>
          <p:nvSpPr>
            <p:cNvPr id="43013" name="Rectangle 6"/>
            <p:cNvSpPr>
              <a:spLocks noChangeArrowheads="1"/>
            </p:cNvSpPr>
            <p:nvPr/>
          </p:nvSpPr>
          <p:spPr bwMode="auto">
            <a:xfrm>
              <a:off x="4876800" y="2819400"/>
              <a:ext cx="4191000" cy="2985433"/>
            </a:xfrm>
            <a:prstGeom prst="rect">
              <a:avLst/>
            </a:prstGeom>
            <a:noFill/>
            <a:ln w="76200">
              <a:solidFill>
                <a:srgbClr val="FF0000"/>
              </a:solidFill>
              <a:miter lim="800000"/>
              <a:headEnd/>
              <a:tailEnd/>
            </a:ln>
          </p:spPr>
          <p:txBody>
            <a:bodyPr>
              <a:spAutoFit/>
            </a:bodyPr>
            <a:lstStyle/>
            <a:p>
              <a:pPr algn="just" rtl="1">
                <a:lnSpc>
                  <a:spcPct val="150000"/>
                </a:lnSpc>
              </a:pPr>
              <a:r>
                <a:rPr lang="ar-KW" sz="3200">
                  <a:latin typeface="Simplified Arabic" pitchFamily="18" charset="-78"/>
                  <a:cs typeface="Simplified Arabic" pitchFamily="18" charset="-78"/>
                </a:rPr>
                <a:t>إذاً، نزف الدم كالنهر هو نمط النزف الذي يجب أن يحدث ويحدث فقط عندما لا نستخدم الصعق قبل الذبح.</a:t>
              </a:r>
              <a:endParaRPr lang="en-US" sz="3200">
                <a:latin typeface="Simplified Arabic" pitchFamily="18" charset="-78"/>
                <a:cs typeface="Simplified Arabic" pitchFamily="18" charset="-78"/>
              </a:endParaRPr>
            </a:p>
          </p:txBody>
        </p:sp>
        <p:pic>
          <p:nvPicPr>
            <p:cNvPr id="43014" name="Picture 6"/>
            <p:cNvPicPr>
              <a:picLocks noChangeAspect="1" noChangeArrowheads="1"/>
            </p:cNvPicPr>
            <p:nvPr/>
          </p:nvPicPr>
          <p:blipFill>
            <a:blip r:embed="rId2"/>
            <a:srcRect/>
            <a:stretch>
              <a:fillRect/>
            </a:stretch>
          </p:blipFill>
          <p:spPr bwMode="auto">
            <a:xfrm>
              <a:off x="152400" y="2590800"/>
              <a:ext cx="4648201" cy="3505200"/>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ChangeArrowheads="1"/>
          </p:cNvSpPr>
          <p:nvPr/>
        </p:nvSpPr>
        <p:spPr bwMode="auto">
          <a:xfrm>
            <a:off x="457200" y="290513"/>
            <a:ext cx="8458200" cy="2308225"/>
          </a:xfrm>
          <a:prstGeom prst="rect">
            <a:avLst/>
          </a:prstGeom>
          <a:noFill/>
          <a:ln w="9525">
            <a:noFill/>
            <a:miter lim="800000"/>
            <a:headEnd/>
            <a:tailEnd/>
          </a:ln>
        </p:spPr>
        <p:txBody>
          <a:bodyPr>
            <a:spAutoFit/>
          </a:bodyPr>
          <a:lstStyle/>
          <a:p>
            <a:pPr algn="just" rtl="1">
              <a:lnSpc>
                <a:spcPct val="150000"/>
              </a:lnSpc>
            </a:pPr>
            <a:r>
              <a:rPr lang="ar-KW" sz="3200">
                <a:latin typeface="Simplified Arabic" pitchFamily="18" charset="-78"/>
                <a:cs typeface="Simplified Arabic" pitchFamily="18" charset="-78"/>
              </a:rPr>
              <a:t>إن نمط النزف في حالة استخدام الصعق قبل الذبح هو على شكل صبات دم متقطعة أو كبات (تماما مثل تسقط سائل من مستودعه) وليس متدفقاً كالنهر.</a:t>
            </a:r>
            <a:endParaRPr lang="en-US" sz="3200">
              <a:latin typeface="Simplified Arabic" pitchFamily="18" charset="-78"/>
              <a:cs typeface="Simplified Arabic" pitchFamily="18" charset="-78"/>
            </a:endParaRPr>
          </a:p>
        </p:txBody>
      </p:sp>
      <p:pic>
        <p:nvPicPr>
          <p:cNvPr id="44035" name="Picture 7"/>
          <p:cNvPicPr>
            <a:picLocks noChangeAspect="1" noChangeArrowheads="1"/>
          </p:cNvPicPr>
          <p:nvPr/>
        </p:nvPicPr>
        <p:blipFill>
          <a:blip r:embed="rId2"/>
          <a:srcRect/>
          <a:stretch>
            <a:fillRect/>
          </a:stretch>
        </p:blipFill>
        <p:spPr bwMode="auto">
          <a:xfrm>
            <a:off x="3908425" y="3133725"/>
            <a:ext cx="4778375" cy="3190875"/>
          </a:xfrm>
          <a:prstGeom prst="rect">
            <a:avLst/>
          </a:prstGeom>
          <a:noFill/>
          <a:ln w="9525">
            <a:noFill/>
            <a:miter lim="800000"/>
            <a:headEnd/>
            <a:tailEnd/>
          </a:ln>
        </p:spPr>
      </p:pic>
      <p:pic>
        <p:nvPicPr>
          <p:cNvPr id="44036" name="Picture 8"/>
          <p:cNvPicPr>
            <a:picLocks noChangeAspect="1" noChangeArrowheads="1"/>
          </p:cNvPicPr>
          <p:nvPr/>
        </p:nvPicPr>
        <p:blipFill>
          <a:blip r:embed="rId3" cstate="print"/>
          <a:srcRect/>
          <a:stretch>
            <a:fillRect/>
          </a:stretch>
        </p:blipFill>
        <p:spPr bwMode="auto">
          <a:xfrm>
            <a:off x="457200" y="3810000"/>
            <a:ext cx="3460750" cy="2076450"/>
          </a:xfrm>
          <a:prstGeom prst="rect">
            <a:avLst/>
          </a:prstGeom>
          <a:noFill/>
          <a:ln w="9525">
            <a:noFill/>
            <a:miter lim="800000"/>
            <a:headEnd/>
            <a:tailEnd/>
          </a:ln>
        </p:spPr>
      </p:pic>
      <p:sp>
        <p:nvSpPr>
          <p:cNvPr id="5" name="Rectangle 4"/>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ChangeArrowheads="1"/>
          </p:cNvSpPr>
          <p:nvPr/>
        </p:nvSpPr>
        <p:spPr bwMode="auto">
          <a:xfrm>
            <a:off x="457200" y="290513"/>
            <a:ext cx="8458200" cy="1939925"/>
          </a:xfrm>
          <a:prstGeom prst="rect">
            <a:avLst/>
          </a:prstGeom>
          <a:noFill/>
          <a:ln w="9525">
            <a:noFill/>
            <a:miter lim="800000"/>
            <a:headEnd/>
            <a:tailEnd/>
          </a:ln>
        </p:spPr>
        <p:txBody>
          <a:bodyPr>
            <a:spAutoFit/>
          </a:bodyPr>
          <a:lstStyle/>
          <a:p>
            <a:pPr algn="just" rtl="1">
              <a:lnSpc>
                <a:spcPct val="200000"/>
              </a:lnSpc>
            </a:pPr>
            <a:r>
              <a:rPr lang="ar-KW" sz="3200">
                <a:latin typeface="Simplified Arabic" pitchFamily="18" charset="-78"/>
                <a:cs typeface="Simplified Arabic" pitchFamily="18" charset="-78"/>
              </a:rPr>
              <a:t>كما أن لون الدم الخارج من الحيوان غير المصعوق أحمر فاتح وليس أحمر داكن كما هو في حالة الحيوان المصعوق*</a:t>
            </a:r>
            <a:endParaRPr lang="en-US" sz="3200">
              <a:latin typeface="Simplified Arabic" pitchFamily="18" charset="-78"/>
              <a:cs typeface="Simplified Arabic" pitchFamily="18" charset="-78"/>
            </a:endParaRPr>
          </a:p>
        </p:txBody>
      </p:sp>
      <p:pic>
        <p:nvPicPr>
          <p:cNvPr id="45059" name="Picture 5"/>
          <p:cNvPicPr>
            <a:picLocks noChangeAspect="1" noChangeArrowheads="1"/>
          </p:cNvPicPr>
          <p:nvPr/>
        </p:nvPicPr>
        <p:blipFill>
          <a:blip r:embed="rId2"/>
          <a:srcRect/>
          <a:stretch>
            <a:fillRect/>
          </a:stretch>
        </p:blipFill>
        <p:spPr bwMode="auto">
          <a:xfrm>
            <a:off x="1447800" y="2590800"/>
            <a:ext cx="3048000" cy="2286000"/>
          </a:xfrm>
          <a:prstGeom prst="rect">
            <a:avLst/>
          </a:prstGeom>
          <a:noFill/>
          <a:ln w="9525">
            <a:noFill/>
            <a:miter lim="800000"/>
            <a:headEnd/>
            <a:tailEnd/>
          </a:ln>
        </p:spPr>
      </p:pic>
      <p:pic>
        <p:nvPicPr>
          <p:cNvPr id="45060" name="Picture 6"/>
          <p:cNvPicPr>
            <a:picLocks noChangeAspect="1" noChangeArrowheads="1"/>
          </p:cNvPicPr>
          <p:nvPr/>
        </p:nvPicPr>
        <p:blipFill>
          <a:blip r:embed="rId3"/>
          <a:srcRect/>
          <a:stretch>
            <a:fillRect/>
          </a:stretch>
        </p:blipFill>
        <p:spPr bwMode="auto">
          <a:xfrm>
            <a:off x="4953000" y="2590800"/>
            <a:ext cx="3048000" cy="2286000"/>
          </a:xfrm>
          <a:prstGeom prst="rect">
            <a:avLst/>
          </a:prstGeom>
          <a:noFill/>
          <a:ln w="9525">
            <a:noFill/>
            <a:miter lim="800000"/>
            <a:headEnd/>
            <a:tailEnd/>
          </a:ln>
        </p:spPr>
      </p:pic>
      <p:sp>
        <p:nvSpPr>
          <p:cNvPr id="45061" name="Rectangle 1"/>
          <p:cNvSpPr>
            <a:spLocks noChangeArrowheads="1"/>
          </p:cNvSpPr>
          <p:nvPr/>
        </p:nvSpPr>
        <p:spPr bwMode="auto">
          <a:xfrm>
            <a:off x="457200" y="5929330"/>
            <a:ext cx="8405813" cy="369888"/>
          </a:xfrm>
          <a:prstGeom prst="rect">
            <a:avLst/>
          </a:prstGeom>
          <a:noFill/>
          <a:ln w="9525">
            <a:noFill/>
            <a:miter lim="800000"/>
            <a:headEnd/>
            <a:tailEnd/>
          </a:ln>
        </p:spPr>
        <p:txBody>
          <a:bodyPr wrap="none">
            <a:spAutoFit/>
          </a:bodyPr>
          <a:lstStyle/>
          <a:p>
            <a:pPr algn="r" rtl="1"/>
            <a:r>
              <a:rPr lang="ar-KW">
                <a:latin typeface="Simplified Arabic" pitchFamily="18" charset="-78"/>
                <a:cs typeface="Simplified Arabic" pitchFamily="18" charset="-78"/>
              </a:rPr>
              <a:t>* مشاهدة بعض المختصين، لا يتوافر لدينا أي تفسير علمي لهذه الظاهرة ولكن قد يكون لها تفسير علمي سلبي</a:t>
            </a:r>
            <a:endParaRPr lang="en-US"/>
          </a:p>
        </p:txBody>
      </p:sp>
      <p:sp>
        <p:nvSpPr>
          <p:cNvPr id="6" name="Rectangle 5"/>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381000" y="762000"/>
            <a:ext cx="8382000" cy="2924175"/>
          </a:xfrm>
          <a:prstGeom prst="rect">
            <a:avLst/>
          </a:prstGeom>
          <a:noFill/>
          <a:ln w="6350">
            <a:solidFill>
              <a:schemeClr val="accent1"/>
            </a:solidFill>
            <a:miter lim="800000"/>
            <a:headEnd/>
            <a:tailEnd/>
          </a:ln>
        </p:spPr>
        <p:txBody>
          <a:bodyPr>
            <a:spAutoFit/>
          </a:bodyPr>
          <a:lstStyle/>
          <a:p>
            <a:pPr algn="just" rtl="1">
              <a:lnSpc>
                <a:spcPct val="200000"/>
              </a:lnSpc>
            </a:pPr>
            <a:r>
              <a:rPr lang="ar-KW" sz="3200">
                <a:latin typeface="Simplified Arabic" pitchFamily="18" charset="-78"/>
                <a:cs typeface="Simplified Arabic" pitchFamily="18" charset="-78"/>
              </a:rPr>
              <a:t>يتبع ذلك أن استخدام أساليب الصعق ما قبل الذبح لا يتوافق مع معاييرنا للحلال لأنها لا تطابق معايير نمط النزف على النحو المنصوص عليه في الحديث السابق.</a:t>
            </a:r>
            <a:endParaRPr lang="en-US" sz="3200">
              <a:latin typeface="Simplified Arabic" pitchFamily="18" charset="-78"/>
              <a:cs typeface="Simplified Arabic" pitchFamily="18" charset="-78"/>
            </a:endParaRPr>
          </a:p>
        </p:txBody>
      </p:sp>
      <p:sp>
        <p:nvSpPr>
          <p:cNvPr id="3" name="Rectangle 2"/>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
          <p:cNvSpPr>
            <a:spLocks noChangeArrowheads="1"/>
          </p:cNvSpPr>
          <p:nvPr/>
        </p:nvSpPr>
        <p:spPr bwMode="auto">
          <a:xfrm flipH="1">
            <a:off x="1614488" y="152400"/>
            <a:ext cx="7377112" cy="523875"/>
          </a:xfrm>
          <a:prstGeom prst="rect">
            <a:avLst/>
          </a:prstGeom>
          <a:solidFill>
            <a:srgbClr val="00B050"/>
          </a:solidFill>
          <a:ln w="9525">
            <a:noFill/>
            <a:miter lim="800000"/>
            <a:headEnd/>
            <a:tailEnd/>
          </a:ln>
        </p:spPr>
        <p:txBody>
          <a:bodyPr anchor="ctr">
            <a:spAutoFit/>
          </a:bodyPr>
          <a:lstStyle/>
          <a:p>
            <a:pPr algn="just" rtl="1"/>
            <a:r>
              <a:rPr lang="ar-KW" sz="2800">
                <a:solidFill>
                  <a:schemeClr val="bg1"/>
                </a:solidFill>
                <a:latin typeface="Times New Roman" pitchFamily="18" charset="0"/>
                <a:cs typeface="Times New Roman" pitchFamily="18" charset="0"/>
              </a:rPr>
              <a:t>صحة وسلامة الإنسان</a:t>
            </a:r>
            <a:endParaRPr lang="en-US" sz="2800">
              <a:solidFill>
                <a:schemeClr val="bg1"/>
              </a:solidFill>
              <a:latin typeface="Times New Roman" pitchFamily="18" charset="0"/>
              <a:cs typeface="Times New Roman" pitchFamily="18" charset="0"/>
            </a:endParaRPr>
          </a:p>
        </p:txBody>
      </p:sp>
      <p:pic>
        <p:nvPicPr>
          <p:cNvPr id="47107" name="Picture 3"/>
          <p:cNvPicPr>
            <a:picLocks noChangeAspect="1" noChangeArrowheads="1"/>
          </p:cNvPicPr>
          <p:nvPr/>
        </p:nvPicPr>
        <p:blipFill>
          <a:blip r:embed="rId3"/>
          <a:srcRect/>
          <a:stretch>
            <a:fillRect/>
          </a:stretch>
        </p:blipFill>
        <p:spPr bwMode="auto">
          <a:xfrm>
            <a:off x="0" y="0"/>
            <a:ext cx="1136650" cy="1184275"/>
          </a:xfrm>
          <a:prstGeom prst="rect">
            <a:avLst/>
          </a:prstGeom>
          <a:noFill/>
          <a:ln w="9525">
            <a:noFill/>
            <a:miter lim="800000"/>
            <a:headEnd/>
            <a:tailEnd/>
          </a:ln>
        </p:spPr>
      </p:pic>
      <p:sp>
        <p:nvSpPr>
          <p:cNvPr id="7" name="Rectangle 6"/>
          <p:cNvSpPr>
            <a:spLocks noChangeArrowheads="1"/>
          </p:cNvSpPr>
          <p:nvPr/>
        </p:nvSpPr>
        <p:spPr bwMode="auto">
          <a:xfrm>
            <a:off x="228600" y="417493"/>
            <a:ext cx="8382000" cy="954107"/>
          </a:xfrm>
          <a:prstGeom prst="rect">
            <a:avLst/>
          </a:prstGeom>
          <a:noFill/>
          <a:ln w="2857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just" rtl="1">
              <a:lnSpc>
                <a:spcPct val="200000"/>
              </a:lnSpc>
              <a:defRPr/>
            </a:pPr>
            <a:r>
              <a:rPr lang="ar-SA" sz="3200" dirty="0">
                <a:latin typeface="Simplified Arabic" pitchFamily="18" charset="-78"/>
                <a:cs typeface="Simplified Arabic" pitchFamily="18" charset="-78"/>
              </a:rPr>
              <a:t>الدماء من أخصب البيئات لنمو الجراثيم.</a:t>
            </a:r>
            <a:endParaRPr lang="en-US" sz="3200" dirty="0">
              <a:latin typeface="Simplified Arabic" pitchFamily="18" charset="-78"/>
              <a:cs typeface="Simplified Arabic" pitchFamily="18" charset="-78"/>
            </a:endParaRPr>
          </a:p>
        </p:txBody>
      </p:sp>
      <p:sp>
        <p:nvSpPr>
          <p:cNvPr id="9" name="Rectangle 8"/>
          <p:cNvSpPr>
            <a:spLocks noChangeArrowheads="1"/>
          </p:cNvSpPr>
          <p:nvPr/>
        </p:nvSpPr>
        <p:spPr bwMode="auto">
          <a:xfrm>
            <a:off x="228600" y="1179493"/>
            <a:ext cx="8382000" cy="954107"/>
          </a:xfrm>
          <a:prstGeom prst="rect">
            <a:avLst/>
          </a:prstGeom>
          <a:noFill/>
          <a:ln w="2857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just" rtl="1">
              <a:lnSpc>
                <a:spcPct val="200000"/>
              </a:lnSpc>
              <a:defRPr/>
            </a:pPr>
            <a:r>
              <a:rPr lang="ar-SA" sz="3200" dirty="0">
                <a:solidFill>
                  <a:srgbClr val="03C6ED"/>
                </a:solidFill>
                <a:latin typeface="Simplified Arabic" pitchFamily="18" charset="-78"/>
                <a:cs typeface="Simplified Arabic" pitchFamily="18" charset="-78"/>
              </a:rPr>
              <a:t>كما أنها تحمل هي بنفسها مواد ضارة لجسم الإنسان</a:t>
            </a:r>
            <a:endParaRPr lang="en-US" sz="3200" dirty="0">
              <a:solidFill>
                <a:srgbClr val="03C6ED"/>
              </a:solidFill>
              <a:latin typeface="Simplified Arabic" pitchFamily="18" charset="-78"/>
              <a:cs typeface="Simplified Arabic" pitchFamily="18" charset="-78"/>
            </a:endParaRPr>
          </a:p>
        </p:txBody>
      </p:sp>
      <p:sp>
        <p:nvSpPr>
          <p:cNvPr id="10" name="Rectangle 9"/>
          <p:cNvSpPr>
            <a:spLocks noChangeArrowheads="1"/>
          </p:cNvSpPr>
          <p:nvPr/>
        </p:nvSpPr>
        <p:spPr bwMode="auto">
          <a:xfrm>
            <a:off x="228600" y="1981200"/>
            <a:ext cx="8382000" cy="1508105"/>
          </a:xfrm>
          <a:prstGeom prst="rect">
            <a:avLst/>
          </a:prstGeom>
          <a:noFill/>
          <a:ln w="2857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just" rtl="1">
              <a:lnSpc>
                <a:spcPct val="150000"/>
              </a:lnSpc>
              <a:defRPr/>
            </a:pPr>
            <a:r>
              <a:rPr lang="ar-SA" sz="3200" dirty="0">
                <a:solidFill>
                  <a:srgbClr val="0033CC"/>
                </a:solidFill>
                <a:effectLst>
                  <a:outerShdw blurRad="38100" dist="38100" dir="2700000" algn="tl">
                    <a:srgbClr val="000000">
                      <a:alpha val="43137"/>
                    </a:srgbClr>
                  </a:outerShdw>
                </a:effectLst>
                <a:latin typeface="Simplified Arabic" pitchFamily="18" charset="-78"/>
                <a:cs typeface="Simplified Arabic" pitchFamily="18" charset="-78"/>
              </a:rPr>
              <a:t>ولو بقيت هذه الدماء في اللحوم بعد موت الحيوان مباشرة فإنها تكون بيئة صالحة وخصبة لنمو الجراثيم</a:t>
            </a:r>
            <a:endParaRPr lang="en-US" sz="3200" dirty="0">
              <a:solidFill>
                <a:srgbClr val="0033CC"/>
              </a:solidFill>
              <a:effectLst>
                <a:outerShdw blurRad="38100" dist="38100" dir="2700000" algn="tl">
                  <a:srgbClr val="000000">
                    <a:alpha val="43137"/>
                  </a:srgbClr>
                </a:outerShdw>
              </a:effectLst>
              <a:latin typeface="Simplified Arabic" pitchFamily="18" charset="-78"/>
              <a:cs typeface="Simplified Arabic" pitchFamily="18" charset="-78"/>
            </a:endParaRPr>
          </a:p>
        </p:txBody>
      </p:sp>
      <p:sp>
        <p:nvSpPr>
          <p:cNvPr id="11" name="Text Box 5"/>
          <p:cNvSpPr txBox="1">
            <a:spLocks noChangeArrowheads="1"/>
          </p:cNvSpPr>
          <p:nvPr/>
        </p:nvSpPr>
        <p:spPr bwMode="auto">
          <a:xfrm>
            <a:off x="381000" y="3505200"/>
            <a:ext cx="8382000" cy="661988"/>
          </a:xfrm>
          <a:prstGeom prst="rect">
            <a:avLst/>
          </a:prstGeom>
          <a:noFill/>
          <a:ln w="9525">
            <a:solidFill>
              <a:schemeClr val="accent1"/>
            </a:solidFill>
            <a:miter lim="800000"/>
            <a:headEnd/>
            <a:tailEnd/>
          </a:ln>
        </p:spPr>
        <p:txBody>
          <a:bodyPr>
            <a:spAutoFit/>
          </a:bodyPr>
          <a:lstStyle/>
          <a:p>
            <a:pPr algn="just" rtl="1">
              <a:lnSpc>
                <a:spcPct val="150000"/>
              </a:lnSpc>
              <a:spcBef>
                <a:spcPct val="50000"/>
              </a:spcBef>
            </a:pPr>
            <a:r>
              <a:rPr lang="ar-KW" sz="2800">
                <a:solidFill>
                  <a:srgbClr val="00B050"/>
                </a:solidFill>
                <a:latin typeface="Times New Roman" pitchFamily="18" charset="0"/>
                <a:cs typeface="Times New Roman" pitchFamily="18" charset="0"/>
              </a:rPr>
              <a:t>وبشكل عام، تعتبر اللحوم تقريباً معقمة قبل عملية الذبح </a:t>
            </a:r>
            <a:endParaRPr lang="ar-SA" sz="2800">
              <a:solidFill>
                <a:srgbClr val="00B050"/>
              </a:solidFill>
              <a:latin typeface="Times New Roman" pitchFamily="18" charset="0"/>
              <a:cs typeface="Times New Roman" pitchFamily="18" charset="0"/>
            </a:endParaRPr>
          </a:p>
        </p:txBody>
      </p:sp>
      <p:sp>
        <p:nvSpPr>
          <p:cNvPr id="12" name="Text Box 5"/>
          <p:cNvSpPr txBox="1">
            <a:spLocks noChangeArrowheads="1"/>
          </p:cNvSpPr>
          <p:nvPr/>
        </p:nvSpPr>
        <p:spPr bwMode="auto">
          <a:xfrm>
            <a:off x="381000" y="4495800"/>
            <a:ext cx="8382000" cy="2032000"/>
          </a:xfrm>
          <a:prstGeom prst="rect">
            <a:avLst/>
          </a:prstGeom>
          <a:noFill/>
          <a:ln w="9525">
            <a:solidFill>
              <a:schemeClr val="accent1"/>
            </a:solidFill>
            <a:miter lim="800000"/>
            <a:headEnd/>
            <a:tailEnd/>
          </a:ln>
        </p:spPr>
        <p:txBody>
          <a:bodyPr>
            <a:spAutoFit/>
          </a:bodyPr>
          <a:lstStyle/>
          <a:p>
            <a:pPr algn="just" rtl="1">
              <a:lnSpc>
                <a:spcPct val="150000"/>
              </a:lnSpc>
              <a:spcBef>
                <a:spcPct val="50000"/>
              </a:spcBef>
            </a:pPr>
            <a:r>
              <a:rPr lang="ar-KW" sz="2800">
                <a:latin typeface="Times New Roman" pitchFamily="18" charset="0"/>
                <a:cs typeface="Times New Roman" pitchFamily="18" charset="0"/>
              </a:rPr>
              <a:t>ولكن، إذا تعرض الحيوان لجهد </a:t>
            </a:r>
            <a:r>
              <a:rPr lang="ar-KW" sz="2800"/>
              <a:t>قبل الذبح </a:t>
            </a:r>
            <a:r>
              <a:rPr lang="ar-KW" sz="2800">
                <a:latin typeface="Times New Roman" pitchFamily="18" charset="0"/>
                <a:cs typeface="Times New Roman" pitchFamily="18" charset="0"/>
              </a:rPr>
              <a:t>(</a:t>
            </a:r>
            <a:r>
              <a:rPr lang="ar-KW" sz="2800"/>
              <a:t>ضغط، وتوتر، أو تعب، وهذا غالباً ما يحصل مع الصعق قبل الذبح )، فإن لحوم تلك الحيوانات يمكن أن تتلوث بعد الذبح</a:t>
            </a:r>
            <a:endParaRPr lang="ar-SA" sz="2800">
              <a:solidFill>
                <a:srgbClr val="0070C0"/>
              </a:solidFill>
              <a:latin typeface="Times New Roman" pitchFamily="18" charset="0"/>
              <a:cs typeface="Times New Roman" pitchFamily="18" charset="0"/>
            </a:endParaRPr>
          </a:p>
        </p:txBody>
      </p:sp>
      <p:pic>
        <p:nvPicPr>
          <p:cNvPr id="47119" name="Picture 3"/>
          <p:cNvPicPr>
            <a:picLocks noChangeAspect="1" noChangeArrowheads="1"/>
          </p:cNvPicPr>
          <p:nvPr/>
        </p:nvPicPr>
        <p:blipFill>
          <a:blip r:embed="rId3"/>
          <a:srcRect/>
          <a:stretch>
            <a:fillRect/>
          </a:stretch>
        </p:blipFill>
        <p:spPr bwMode="auto">
          <a:xfrm>
            <a:off x="1219200" y="34925"/>
            <a:ext cx="1136650" cy="11842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autoUpdateAnimBg="0"/>
      <p:bldP spid="12" grpId="0" animBg="1"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5"/>
          <p:cNvSpPr txBox="1">
            <a:spLocks noChangeArrowheads="1"/>
          </p:cNvSpPr>
          <p:nvPr/>
        </p:nvSpPr>
        <p:spPr bwMode="auto">
          <a:xfrm>
            <a:off x="381000" y="381000"/>
            <a:ext cx="8382000" cy="3908425"/>
          </a:xfrm>
          <a:prstGeom prst="rect">
            <a:avLst/>
          </a:prstGeom>
          <a:noFill/>
          <a:ln w="9525">
            <a:solidFill>
              <a:schemeClr val="accent1"/>
            </a:solidFill>
            <a:miter lim="800000"/>
            <a:headEnd/>
            <a:tailEnd/>
          </a:ln>
        </p:spPr>
        <p:txBody>
          <a:bodyPr>
            <a:spAutoFit/>
          </a:bodyPr>
          <a:lstStyle/>
          <a:p>
            <a:pPr algn="just" rtl="1">
              <a:lnSpc>
                <a:spcPct val="200000"/>
              </a:lnSpc>
              <a:spcBef>
                <a:spcPct val="50000"/>
              </a:spcBef>
            </a:pPr>
            <a:r>
              <a:rPr lang="ar-KW" sz="3200">
                <a:solidFill>
                  <a:srgbClr val="0033CC"/>
                </a:solidFill>
                <a:latin typeface="Times New Roman" pitchFamily="18" charset="0"/>
                <a:cs typeface="Times New Roman" pitchFamily="18" charset="0"/>
              </a:rPr>
              <a:t>في هذه الحالة، أي عند تعرض الحيوان لأي نوع من أنواع الصعق قبل الذبح، وتسبب هذه الاساليب إلى إنفجار في الشرايين التي تحتويها اللحوم ومن ثم تلوثها، فإن العدد الكلي للبكتريا يزداد لآلاف وملايين لكل جرام من اللحم*.</a:t>
            </a:r>
            <a:endParaRPr lang="ar-SA" sz="3200">
              <a:solidFill>
                <a:srgbClr val="0033CC"/>
              </a:solidFill>
              <a:latin typeface="Simplified Arabic" pitchFamily="18" charset="-78"/>
              <a:cs typeface="Simplified Arabic" pitchFamily="18" charset="-78"/>
            </a:endParaRPr>
          </a:p>
        </p:txBody>
      </p:sp>
      <p:sp>
        <p:nvSpPr>
          <p:cNvPr id="48131" name="Rectangle 1"/>
          <p:cNvSpPr>
            <a:spLocks noChangeArrowheads="1"/>
          </p:cNvSpPr>
          <p:nvPr/>
        </p:nvSpPr>
        <p:spPr bwMode="auto">
          <a:xfrm>
            <a:off x="381000" y="5072074"/>
            <a:ext cx="8763000" cy="677862"/>
          </a:xfrm>
          <a:prstGeom prst="rect">
            <a:avLst/>
          </a:prstGeom>
          <a:noFill/>
          <a:ln w="9525">
            <a:noFill/>
            <a:miter lim="800000"/>
            <a:headEnd/>
            <a:tailEnd/>
          </a:ln>
        </p:spPr>
        <p:txBody>
          <a:bodyPr>
            <a:spAutoFit/>
          </a:bodyPr>
          <a:lstStyle/>
          <a:p>
            <a:pPr algn="just" rtl="1"/>
            <a:r>
              <a:rPr lang="ar-KW" b="0" dirty="0">
                <a:latin typeface="Arial Rounded MT Bold" pitchFamily="34" charset="0"/>
                <a:cs typeface="Simplified Arabic" pitchFamily="18" charset="-78"/>
              </a:rPr>
              <a:t>*</a:t>
            </a:r>
            <a:r>
              <a:rPr lang="ar-SA" b="0" dirty="0">
                <a:latin typeface="Arial Rounded MT Bold" pitchFamily="34" charset="0"/>
                <a:cs typeface="Simplified Arabic" pitchFamily="18" charset="-78"/>
              </a:rPr>
              <a:t>الذبح الإسلامي ومزاياه،</a:t>
            </a:r>
            <a:r>
              <a:rPr lang="ar-KW" b="0" dirty="0">
                <a:latin typeface="Arial Rounded MT Bold" pitchFamily="34" charset="0"/>
                <a:cs typeface="Simplified Arabic" pitchFamily="18" charset="-78"/>
              </a:rPr>
              <a:t> </a:t>
            </a:r>
            <a:r>
              <a:rPr lang="ar-SA" b="0" dirty="0">
                <a:latin typeface="Arial Rounded MT Bold" pitchFamily="34" charset="0"/>
                <a:cs typeface="Simplified Arabic" pitchFamily="18" charset="-78"/>
              </a:rPr>
              <a:t>والذبح الغربي وخفاياه</a:t>
            </a:r>
            <a:r>
              <a:rPr lang="ar-KW" b="0" dirty="0">
                <a:latin typeface="Arial Rounded MT Bold" pitchFamily="34" charset="0"/>
                <a:cs typeface="Simplified Arabic" pitchFamily="18" charset="-78"/>
              </a:rPr>
              <a:t>، </a:t>
            </a:r>
            <a:r>
              <a:rPr lang="ar-KW" sz="2000" b="0" dirty="0">
                <a:latin typeface="Arial Rounded MT Bold" pitchFamily="34" charset="0"/>
                <a:cs typeface="Simplified Arabic" pitchFamily="18" charset="-78"/>
              </a:rPr>
              <a:t>د.محمد فؤاد البرازي، </a:t>
            </a:r>
            <a:r>
              <a:rPr lang="ar-SA" b="0" dirty="0">
                <a:latin typeface="Times New Roman" pitchFamily="18" charset="0"/>
                <a:cs typeface="Times New Roman" pitchFamily="18" charset="0"/>
              </a:rPr>
              <a:t>مؤتمر الخليج الأول لصناعة الحلال وخدماته</a:t>
            </a:r>
            <a:r>
              <a:rPr lang="ar-KW" b="0" dirty="0">
                <a:latin typeface="Times New Roman" pitchFamily="18" charset="0"/>
                <a:cs typeface="Times New Roman" pitchFamily="18" charset="0"/>
              </a:rPr>
              <a:t> </a:t>
            </a:r>
            <a:r>
              <a:rPr lang="ar-SA" b="0" dirty="0">
                <a:latin typeface="Times New Roman" pitchFamily="18" charset="0"/>
                <a:cs typeface="Times New Roman" pitchFamily="18" charset="0"/>
              </a:rPr>
              <a:t>24-26 يناير 2011</a:t>
            </a:r>
            <a:r>
              <a:rPr lang="ar-KW" b="0" dirty="0">
                <a:latin typeface="Times New Roman" pitchFamily="18" charset="0"/>
                <a:cs typeface="Times New Roman" pitchFamily="18" charset="0"/>
              </a:rPr>
              <a:t>، </a:t>
            </a:r>
            <a:r>
              <a:rPr lang="ar-SA" b="0" u="sng" dirty="0">
                <a:latin typeface="Times New Roman" pitchFamily="18" charset="0"/>
                <a:cs typeface="Times New Roman" pitchFamily="18" charset="0"/>
              </a:rPr>
              <a:t>فندق هوليدي إن – السالمية – دولة الكويت</a:t>
            </a:r>
            <a:endParaRPr lang="ar-KW" b="0" dirty="0">
              <a:latin typeface="Arial Rounded MT Bold" pitchFamily="34" charset="0"/>
              <a:cs typeface="Simplified Arabic" pitchFamily="18" charset="-78"/>
            </a:endParaRP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685800" y="3516313"/>
            <a:ext cx="8382000" cy="2570162"/>
          </a:xfrm>
          <a:prstGeom prst="rect">
            <a:avLst/>
          </a:prstGeom>
          <a:noFill/>
          <a:ln w="9525">
            <a:noFill/>
            <a:miter lim="800000"/>
            <a:headEnd/>
            <a:tailEnd/>
          </a:ln>
        </p:spPr>
        <p:txBody>
          <a:bodyPr>
            <a:spAutoFit/>
          </a:bodyPr>
          <a:lstStyle/>
          <a:p>
            <a:pPr algn="just" rtl="1">
              <a:lnSpc>
                <a:spcPct val="200000"/>
              </a:lnSpc>
              <a:spcBef>
                <a:spcPts val="600"/>
              </a:spcBef>
              <a:buClr>
                <a:srgbClr val="FF9900"/>
              </a:buClr>
              <a:buSzPct val="150000"/>
              <a:buFont typeface="Arial" charset="0"/>
              <a:buChar char="•"/>
            </a:pPr>
            <a:r>
              <a:rPr lang="ar-KW" sz="2800">
                <a:solidFill>
                  <a:srgbClr val="0033CC"/>
                </a:solidFill>
                <a:latin typeface="Simplified Arabic" pitchFamily="18" charset="-78"/>
                <a:cs typeface="Simplified Arabic" pitchFamily="18" charset="-78"/>
              </a:rPr>
              <a:t> ومن هنا ندرك أحد أسباب الحكمة والمقصد الشرعي من التذكية التي أمر الله بها قبل تناول لحوم الحيوانات، وذلك أن في هذه التذكية إخراجاً لتلك الدماء الخبيثة الضارة </a:t>
            </a:r>
            <a:endParaRPr lang="en-US" sz="2800">
              <a:solidFill>
                <a:srgbClr val="0033CC"/>
              </a:solidFill>
            </a:endParaRPr>
          </a:p>
        </p:txBody>
      </p:sp>
      <p:pic>
        <p:nvPicPr>
          <p:cNvPr id="49155" name="Picture 2"/>
          <p:cNvPicPr>
            <a:picLocks noChangeAspect="1" noChangeArrowheads="1"/>
          </p:cNvPicPr>
          <p:nvPr/>
        </p:nvPicPr>
        <p:blipFill>
          <a:blip r:embed="rId2"/>
          <a:srcRect/>
          <a:stretch>
            <a:fillRect/>
          </a:stretch>
        </p:blipFill>
        <p:spPr bwMode="auto">
          <a:xfrm>
            <a:off x="685800" y="5172075"/>
            <a:ext cx="2514600" cy="1609725"/>
          </a:xfrm>
          <a:prstGeom prst="rect">
            <a:avLst/>
          </a:prstGeom>
          <a:noFill/>
          <a:ln w="9525">
            <a:noFill/>
            <a:miter lim="800000"/>
            <a:headEnd/>
            <a:tailEnd/>
          </a:ln>
        </p:spPr>
      </p:pic>
      <p:sp>
        <p:nvSpPr>
          <p:cNvPr id="49156" name="Text Box 2"/>
          <p:cNvSpPr txBox="1">
            <a:spLocks noChangeArrowheads="1"/>
          </p:cNvSpPr>
          <p:nvPr/>
        </p:nvSpPr>
        <p:spPr bwMode="auto">
          <a:xfrm>
            <a:off x="609600" y="858838"/>
            <a:ext cx="8382000" cy="2570162"/>
          </a:xfrm>
          <a:prstGeom prst="rect">
            <a:avLst/>
          </a:prstGeom>
          <a:noFill/>
          <a:ln w="9525">
            <a:solidFill>
              <a:schemeClr val="accent1"/>
            </a:solidFill>
            <a:miter lim="800000"/>
            <a:headEnd/>
            <a:tailEnd/>
          </a:ln>
        </p:spPr>
        <p:txBody>
          <a:bodyPr>
            <a:spAutoFit/>
          </a:bodyPr>
          <a:lstStyle/>
          <a:p>
            <a:pPr algn="just" rtl="1">
              <a:lnSpc>
                <a:spcPct val="200000"/>
              </a:lnSpc>
              <a:spcBef>
                <a:spcPts val="600"/>
              </a:spcBef>
              <a:buClr>
                <a:srgbClr val="FF9900"/>
              </a:buClr>
              <a:buSzPct val="150000"/>
              <a:buFont typeface="Arial" charset="0"/>
              <a:buChar char="•"/>
            </a:pPr>
            <a:r>
              <a:rPr lang="ar-KW" sz="2800">
                <a:solidFill>
                  <a:srgbClr val="0033CC"/>
                </a:solidFill>
                <a:latin typeface="Simplified Arabic" pitchFamily="18" charset="-78"/>
                <a:cs typeface="Simplified Arabic" pitchFamily="18" charset="-78"/>
              </a:rPr>
              <a:t> الدم المتدفق أو الحر هو الدم المنهي عنه في الشريعة</a:t>
            </a:r>
            <a:r>
              <a:rPr lang="en-US" sz="2800">
                <a:solidFill>
                  <a:srgbClr val="0033CC"/>
                </a:solidFill>
                <a:latin typeface="Simplified Arabic" pitchFamily="18" charset="-78"/>
                <a:cs typeface="Simplified Arabic" pitchFamily="18" charset="-78"/>
              </a:rPr>
              <a:t> </a:t>
            </a:r>
            <a:r>
              <a:rPr lang="ar-KW" sz="2800">
                <a:solidFill>
                  <a:srgbClr val="0033CC"/>
                </a:solidFill>
                <a:latin typeface="Simplified Arabic" pitchFamily="18" charset="-78"/>
                <a:cs typeface="Simplified Arabic" pitchFamily="18" charset="-78"/>
              </a:rPr>
              <a:t> الإسلامية (ويسمى بالمدم المسفوح)، وليس الدم المحبوس داخل اللحم (أي الدم المتبقي بعد الذبح الإسلامي).</a:t>
            </a:r>
            <a:endParaRPr lang="en-US" sz="2800">
              <a:solidFill>
                <a:srgbClr val="0033CC"/>
              </a:solidFill>
              <a:latin typeface="Simplified Arabic" pitchFamily="18" charset="-78"/>
              <a:cs typeface="Simplified Arabic" pitchFamily="18" charset="-78"/>
            </a:endParaRPr>
          </a:p>
        </p:txBody>
      </p:sp>
      <p:sp>
        <p:nvSpPr>
          <p:cNvPr id="5" name="Rectangle 4"/>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304800" y="152400"/>
            <a:ext cx="8458200" cy="2308225"/>
          </a:xfrm>
          <a:prstGeom prst="rect">
            <a:avLst/>
          </a:prstGeom>
          <a:ln w="3175">
            <a:solidFill>
              <a:srgbClr val="66CCFF"/>
            </a:solidFill>
            <a:headEnd/>
            <a:tailEnd/>
          </a:ln>
        </p:spPr>
        <p:style>
          <a:lnRef idx="2">
            <a:schemeClr val="dk1"/>
          </a:lnRef>
          <a:fillRef idx="1">
            <a:schemeClr val="lt1"/>
          </a:fillRef>
          <a:effectRef idx="0">
            <a:schemeClr val="dk1"/>
          </a:effectRef>
          <a:fontRef idx="minor">
            <a:schemeClr val="dk1"/>
          </a:fontRef>
        </p:style>
        <p:txBody>
          <a:bodyPr>
            <a:spAutoFit/>
          </a:bodyPr>
          <a:lstStyle/>
          <a:p>
            <a:pPr algn="just" rtl="1">
              <a:lnSpc>
                <a:spcPct val="150000"/>
              </a:lnSpc>
              <a:defRPr/>
            </a:pPr>
            <a:r>
              <a:rPr lang="ar-KW" sz="3200" b="0" dirty="0">
                <a:latin typeface="Simplified Arabic" pitchFamily="18" charset="-78"/>
                <a:cs typeface="Simplified Arabic" pitchFamily="18" charset="-78"/>
              </a:rPr>
              <a:t>وهناك مخاطر أخرى للصعق تتعلق بصحة الإنسان وهو تناول لحوم ميتة! أي أن ليس للذبح أي ضرورة مع حيوانات وطيور ميتة.  </a:t>
            </a:r>
            <a:endParaRPr lang="en-US" sz="3200" b="0" dirty="0">
              <a:latin typeface="Simplified Arabic" pitchFamily="18" charset="-78"/>
              <a:cs typeface="Simplified Arabic" pitchFamily="18" charset="-78"/>
            </a:endParaRPr>
          </a:p>
        </p:txBody>
      </p:sp>
      <p:sp>
        <p:nvSpPr>
          <p:cNvPr id="5" name="Rectangle 1"/>
          <p:cNvSpPr>
            <a:spLocks noChangeArrowheads="1"/>
          </p:cNvSpPr>
          <p:nvPr/>
        </p:nvSpPr>
        <p:spPr bwMode="auto">
          <a:xfrm>
            <a:off x="533400" y="2514600"/>
            <a:ext cx="7924800" cy="684213"/>
          </a:xfrm>
          <a:prstGeom prst="rect">
            <a:avLst/>
          </a:prstGeom>
          <a:noFill/>
          <a:ln w="9525">
            <a:noFill/>
            <a:miter lim="800000"/>
            <a:headEnd/>
            <a:tailEnd/>
          </a:ln>
        </p:spPr>
        <p:txBody>
          <a:bodyPr>
            <a:spAutoFit/>
          </a:bodyPr>
          <a:lstStyle/>
          <a:p>
            <a:pPr algn="just" rtl="1">
              <a:lnSpc>
                <a:spcPct val="150000"/>
              </a:lnSpc>
            </a:pPr>
            <a:r>
              <a:rPr lang="ar-KW" sz="2800">
                <a:solidFill>
                  <a:srgbClr val="FF3300"/>
                </a:solidFill>
                <a:latin typeface="Simplified Arabic" pitchFamily="18" charset="-78"/>
                <a:cs typeface="Simplified Arabic" pitchFamily="18" charset="-78"/>
              </a:rPr>
              <a:t>ما هو الاثر الصحي السلبي لتناول لحوم ميتة؟</a:t>
            </a:r>
            <a:endParaRPr lang="en-US" sz="2800">
              <a:solidFill>
                <a:srgbClr val="FF3300"/>
              </a:solidFill>
              <a:latin typeface="Simplified Arabic" pitchFamily="18" charset="-78"/>
              <a:cs typeface="Simplified Arabic" pitchFamily="18" charset="-78"/>
            </a:endParaRPr>
          </a:p>
        </p:txBody>
      </p:sp>
      <p:sp>
        <p:nvSpPr>
          <p:cNvPr id="6" name="Rectangle 1"/>
          <p:cNvSpPr>
            <a:spLocks noChangeArrowheads="1"/>
          </p:cNvSpPr>
          <p:nvPr/>
        </p:nvSpPr>
        <p:spPr bwMode="auto">
          <a:xfrm>
            <a:off x="2438400" y="3124200"/>
            <a:ext cx="6019800" cy="3540125"/>
          </a:xfrm>
          <a:prstGeom prst="rect">
            <a:avLst/>
          </a:prstGeom>
          <a:noFill/>
          <a:ln w="9525">
            <a:noFill/>
            <a:miter lim="800000"/>
            <a:headEnd/>
            <a:tailEnd/>
          </a:ln>
        </p:spPr>
        <p:txBody>
          <a:bodyPr>
            <a:spAutoFit/>
          </a:bodyPr>
          <a:lstStyle/>
          <a:p>
            <a:pPr algn="just" rtl="1">
              <a:lnSpc>
                <a:spcPct val="200000"/>
              </a:lnSpc>
            </a:pPr>
            <a:r>
              <a:rPr lang="ar-KW" sz="2800">
                <a:solidFill>
                  <a:srgbClr val="0033CC"/>
                </a:solidFill>
                <a:latin typeface="Simplified Arabic" pitchFamily="18" charset="-78"/>
                <a:cs typeface="Simplified Arabic" pitchFamily="18" charset="-78"/>
              </a:rPr>
              <a:t>عندما يموت الحيوان، تنتقل البكتريا وبشكل سريع جداً عبر الأنسجة من القناة الهضمية. لذا، توجد حاجة إلى ذبح الحيوان عندما يكون الحيوان </a:t>
            </a:r>
            <a:r>
              <a:rPr lang="ar-KW" sz="2800">
                <a:solidFill>
                  <a:srgbClr val="00B050"/>
                </a:solidFill>
                <a:latin typeface="Simplified Arabic" pitchFamily="18" charset="-78"/>
                <a:cs typeface="Simplified Arabic" pitchFamily="18" charset="-78"/>
              </a:rPr>
              <a:t>بوعي صحي كامل</a:t>
            </a:r>
            <a:r>
              <a:rPr lang="ar-KW" sz="2800">
                <a:solidFill>
                  <a:srgbClr val="0033CC"/>
                </a:solidFill>
                <a:latin typeface="Simplified Arabic" pitchFamily="18" charset="-78"/>
                <a:cs typeface="Simplified Arabic" pitchFamily="18" charset="-78"/>
              </a:rPr>
              <a:t> لمنع التلوث.</a:t>
            </a:r>
            <a:endParaRPr lang="en-US" sz="2800">
              <a:solidFill>
                <a:srgbClr val="0033CC"/>
              </a:solidFill>
              <a:latin typeface="Simplified Arabic" pitchFamily="18" charset="-78"/>
              <a:cs typeface="Simplified Arabic" pitchFamily="18" charset="-78"/>
            </a:endParaRPr>
          </a:p>
        </p:txBody>
      </p:sp>
      <p:pic>
        <p:nvPicPr>
          <p:cNvPr id="50181" name="Picture 2"/>
          <p:cNvPicPr>
            <a:picLocks noChangeAspect="1" noChangeArrowheads="1"/>
          </p:cNvPicPr>
          <p:nvPr/>
        </p:nvPicPr>
        <p:blipFill>
          <a:blip r:embed="rId2"/>
          <a:srcRect/>
          <a:stretch>
            <a:fillRect/>
          </a:stretch>
        </p:blipFill>
        <p:spPr bwMode="auto">
          <a:xfrm>
            <a:off x="304800" y="3492500"/>
            <a:ext cx="1895475" cy="2527300"/>
          </a:xfrm>
          <a:prstGeom prst="rect">
            <a:avLst/>
          </a:prstGeom>
          <a:noFill/>
          <a:ln w="9525">
            <a:noFill/>
            <a:miter lim="800000"/>
            <a:headEnd/>
            <a:tailEnd/>
          </a:ln>
        </p:spPr>
      </p:pic>
      <p:sp>
        <p:nvSpPr>
          <p:cNvPr id="50182" name="Rectangle 9"/>
          <p:cNvSpPr>
            <a:spLocks noChangeArrowheads="1"/>
          </p:cNvSpPr>
          <p:nvPr/>
        </p:nvSpPr>
        <p:spPr bwMode="auto">
          <a:xfrm>
            <a:off x="76200" y="6629400"/>
            <a:ext cx="4572000" cy="246063"/>
          </a:xfrm>
          <a:prstGeom prst="rect">
            <a:avLst/>
          </a:prstGeom>
          <a:noFill/>
          <a:ln w="9525">
            <a:noFill/>
            <a:miter lim="800000"/>
            <a:headEnd/>
            <a:tailEnd/>
          </a:ln>
        </p:spPr>
        <p:txBody>
          <a:bodyPr>
            <a:spAutoFit/>
          </a:bodyPr>
          <a:lstStyle/>
          <a:p>
            <a:r>
              <a:rPr lang="en-US" sz="1000" b="0">
                <a:latin typeface="Times New Roman" pitchFamily="18" charset="0"/>
                <a:cs typeface="Times New Roman" pitchFamily="18" charset="0"/>
              </a:rPr>
              <a:t>http://www.backyardchickens.com/t/697920/dead-meat-bird-okay-to-eat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a:grpSpLocks/>
          </p:cNvGrpSpPr>
          <p:nvPr/>
        </p:nvGrpSpPr>
        <p:grpSpPr bwMode="auto">
          <a:xfrm>
            <a:off x="304800" y="1935163"/>
            <a:ext cx="8534400" cy="3856037"/>
            <a:chOff x="304800" y="1821522"/>
            <a:chExt cx="8534400" cy="3855432"/>
          </a:xfrm>
        </p:grpSpPr>
        <p:sp>
          <p:nvSpPr>
            <p:cNvPr id="51206" name="Rectangle 4"/>
            <p:cNvSpPr>
              <a:spLocks noChangeArrowheads="1"/>
            </p:cNvSpPr>
            <p:nvPr/>
          </p:nvSpPr>
          <p:spPr bwMode="auto">
            <a:xfrm>
              <a:off x="304800" y="1821522"/>
              <a:ext cx="8534400" cy="2721215"/>
            </a:xfrm>
            <a:prstGeom prst="rect">
              <a:avLst/>
            </a:prstGeom>
            <a:noFill/>
            <a:ln w="9525">
              <a:solidFill>
                <a:srgbClr val="03C6ED"/>
              </a:solidFill>
              <a:miter lim="800000"/>
              <a:headEnd/>
              <a:tailEnd/>
            </a:ln>
          </p:spPr>
          <p:txBody>
            <a:bodyPr>
              <a:spAutoFit/>
            </a:bodyPr>
            <a:lstStyle/>
            <a:p>
              <a:pPr algn="just" rtl="1">
                <a:lnSpc>
                  <a:spcPct val="200000"/>
                </a:lnSpc>
              </a:pPr>
              <a:r>
                <a:rPr lang="ar-KW" sz="3000">
                  <a:solidFill>
                    <a:srgbClr val="0033CC"/>
                  </a:solidFill>
                  <a:latin typeface="Times New Roman" pitchFamily="18" charset="0"/>
                  <a:cs typeface="Times New Roman" pitchFamily="18" charset="0"/>
                </a:rPr>
                <a:t>يقول البروفسور هانز، ومن خلال العلاج البيولوجي الذي بنى ملاحظاته على الألمان قبل وبعد تناولهم منتجات الخنزير حيث لاحظ التالي:  </a:t>
              </a:r>
            </a:p>
          </p:txBody>
        </p:sp>
        <p:pic>
          <p:nvPicPr>
            <p:cNvPr id="51207" name="Picture 2"/>
            <p:cNvPicPr>
              <a:picLocks noChangeAspect="1" noChangeArrowheads="1"/>
            </p:cNvPicPr>
            <p:nvPr/>
          </p:nvPicPr>
          <p:blipFill>
            <a:blip r:embed="rId2"/>
            <a:srcRect/>
            <a:stretch>
              <a:fillRect/>
            </a:stretch>
          </p:blipFill>
          <p:spPr bwMode="auto">
            <a:xfrm>
              <a:off x="2895600" y="3810054"/>
              <a:ext cx="2438400" cy="1866900"/>
            </a:xfrm>
            <a:prstGeom prst="rect">
              <a:avLst/>
            </a:prstGeom>
            <a:noFill/>
            <a:ln w="9525">
              <a:noFill/>
              <a:miter lim="800000"/>
              <a:headEnd/>
              <a:tailEnd/>
            </a:ln>
          </p:spPr>
        </p:pic>
        <p:pic>
          <p:nvPicPr>
            <p:cNvPr id="51208" name="Picture 4"/>
            <p:cNvPicPr>
              <a:picLocks noChangeAspect="1" noChangeArrowheads="1"/>
            </p:cNvPicPr>
            <p:nvPr/>
          </p:nvPicPr>
          <p:blipFill>
            <a:blip r:embed="rId3"/>
            <a:srcRect/>
            <a:stretch>
              <a:fillRect/>
            </a:stretch>
          </p:blipFill>
          <p:spPr bwMode="auto">
            <a:xfrm>
              <a:off x="1828800" y="3992608"/>
              <a:ext cx="590550" cy="952500"/>
            </a:xfrm>
            <a:prstGeom prst="rect">
              <a:avLst/>
            </a:prstGeom>
            <a:noFill/>
            <a:ln w="9525">
              <a:noFill/>
              <a:miter lim="800000"/>
              <a:headEnd/>
              <a:tailEnd/>
            </a:ln>
          </p:spPr>
        </p:pic>
      </p:grpSp>
      <p:sp>
        <p:nvSpPr>
          <p:cNvPr id="51203" name="Rectangle 3"/>
          <p:cNvSpPr>
            <a:spLocks noChangeArrowheads="1"/>
          </p:cNvSpPr>
          <p:nvPr/>
        </p:nvSpPr>
        <p:spPr bwMode="auto">
          <a:xfrm>
            <a:off x="76200" y="6565900"/>
            <a:ext cx="8763000" cy="215900"/>
          </a:xfrm>
          <a:prstGeom prst="rect">
            <a:avLst/>
          </a:prstGeom>
          <a:noFill/>
          <a:ln w="9525">
            <a:solidFill>
              <a:srgbClr val="03C6ED"/>
            </a:solidFill>
            <a:miter lim="800000"/>
            <a:headEnd/>
            <a:tailEnd/>
          </a:ln>
        </p:spPr>
        <p:txBody>
          <a:bodyPr>
            <a:spAutoFit/>
          </a:bodyPr>
          <a:lstStyle/>
          <a:p>
            <a:pPr algn="just"/>
            <a:r>
              <a:rPr lang="en-US" sz="800" b="0">
                <a:latin typeface="Times New Roman" pitchFamily="18" charset="0"/>
                <a:cs typeface="Times New Roman" pitchFamily="18" charset="0"/>
              </a:rPr>
              <a:t>Hans-Heinrich Reckeweg, 1983. The Adverse Influence of Pork Consumption on Health. Biological Therapy Vol.1 No. 2 1983 </a:t>
            </a:r>
            <a:r>
              <a:rPr lang="en-US" sz="800" b="0" u="sng">
                <a:latin typeface="Times New Roman" pitchFamily="18" charset="0"/>
                <a:cs typeface="Times New Roman" pitchFamily="18" charset="0"/>
                <a:hlinkClick r:id="rId4"/>
              </a:rPr>
              <a:t>http://www.firstchurchoftheinternet.org/studies/eatingpork.htm</a:t>
            </a:r>
            <a:endParaRPr lang="en-US" sz="800" b="0">
              <a:latin typeface="Times New Roman" pitchFamily="18" charset="0"/>
              <a:cs typeface="Times New Roman" pitchFamily="18" charset="0"/>
            </a:endParaRPr>
          </a:p>
        </p:txBody>
      </p:sp>
      <p:sp>
        <p:nvSpPr>
          <p:cNvPr id="51204" name="Text Box 2"/>
          <p:cNvSpPr txBox="1">
            <a:spLocks noChangeArrowheads="1"/>
          </p:cNvSpPr>
          <p:nvPr/>
        </p:nvSpPr>
        <p:spPr bwMode="auto">
          <a:xfrm>
            <a:off x="304800" y="390525"/>
            <a:ext cx="8763000" cy="1481138"/>
          </a:xfrm>
          <a:prstGeom prst="rect">
            <a:avLst/>
          </a:prstGeom>
          <a:noFill/>
          <a:ln w="9525">
            <a:solidFill>
              <a:schemeClr val="accent1"/>
            </a:solidFill>
            <a:miter lim="800000"/>
            <a:headEnd/>
            <a:tailEnd/>
          </a:ln>
        </p:spPr>
        <p:txBody>
          <a:bodyPr>
            <a:spAutoFit/>
          </a:bodyPr>
          <a:lstStyle/>
          <a:p>
            <a:pPr algn="just" rtl="1">
              <a:lnSpc>
                <a:spcPct val="150000"/>
              </a:lnSpc>
              <a:spcBef>
                <a:spcPts val="600"/>
              </a:spcBef>
              <a:buClr>
                <a:srgbClr val="FF9900"/>
              </a:buClr>
              <a:buSzPct val="150000"/>
            </a:pPr>
            <a:r>
              <a:rPr lang="ar-KW" sz="3200">
                <a:latin typeface="Times New Roman" pitchFamily="18" charset="0"/>
                <a:cs typeface="Times New Roman" pitchFamily="18" charset="0"/>
              </a:rPr>
              <a:t>الجوانب الصحية السلبية لتناول لحوم الخنازير ومنتجاتها الثانوية كما هو منشور علمياً:</a:t>
            </a:r>
          </a:p>
        </p:txBody>
      </p:sp>
      <p:sp>
        <p:nvSpPr>
          <p:cNvPr id="10" name="Rectangle 9"/>
          <p:cNvSpPr>
            <a:spLocks noChangeArrowheads="1"/>
          </p:cNvSpPr>
          <p:nvPr/>
        </p:nvSpPr>
        <p:spPr bwMode="auto">
          <a:xfrm>
            <a:off x="152400" y="5953125"/>
            <a:ext cx="8763000" cy="523875"/>
          </a:xfrm>
          <a:prstGeom prst="rect">
            <a:avLst/>
          </a:prstGeom>
          <a:noFill/>
          <a:ln w="9525">
            <a:noFill/>
            <a:miter lim="800000"/>
            <a:headEnd/>
            <a:tailEnd/>
          </a:ln>
        </p:spPr>
        <p:txBody>
          <a:bodyPr>
            <a:spAutoFit/>
          </a:bodyPr>
          <a:lstStyle/>
          <a:p>
            <a:pPr algn="just" rtl="1" fontAlgn="t"/>
            <a:r>
              <a:rPr lang="ar-KW" sz="2800">
                <a:solidFill>
                  <a:srgbClr val="FF0000"/>
                </a:solidFill>
                <a:latin typeface="Times New Roman" pitchFamily="18" charset="0"/>
                <a:cs typeface="Times New Roman" pitchFamily="18" charset="0"/>
              </a:rPr>
              <a:t>أن تناول لحم الخنزير قد يسبب </a:t>
            </a:r>
            <a:r>
              <a:rPr lang="ar-KW" sz="2800">
                <a:solidFill>
                  <a:srgbClr val="FF0000"/>
                </a:solidFill>
              </a:rPr>
              <a:t>التوتر، والإجهاد، والتعب والسمية</a:t>
            </a:r>
            <a:endParaRPr lang="en-US" sz="280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5"/>
          <p:cNvPicPr>
            <a:picLocks noChangeAspect="1" noChangeArrowheads="1"/>
          </p:cNvPicPr>
          <p:nvPr/>
        </p:nvPicPr>
        <p:blipFill>
          <a:blip r:embed="rId2"/>
          <a:srcRect/>
          <a:stretch>
            <a:fillRect/>
          </a:stretch>
        </p:blipFill>
        <p:spPr bwMode="auto">
          <a:xfrm>
            <a:off x="304800" y="2438400"/>
            <a:ext cx="3883025" cy="2590800"/>
          </a:xfrm>
          <a:prstGeom prst="rect">
            <a:avLst/>
          </a:prstGeom>
          <a:noFill/>
          <a:ln w="9525">
            <a:noFill/>
            <a:miter lim="800000"/>
            <a:headEnd/>
            <a:tailEnd/>
          </a:ln>
        </p:spPr>
      </p:pic>
      <p:sp>
        <p:nvSpPr>
          <p:cNvPr id="6147" name="Rectangle 1"/>
          <p:cNvSpPr>
            <a:spLocks noChangeArrowheads="1"/>
          </p:cNvSpPr>
          <p:nvPr/>
        </p:nvSpPr>
        <p:spPr bwMode="auto">
          <a:xfrm flipH="1">
            <a:off x="304800" y="381000"/>
            <a:ext cx="8610600" cy="2219325"/>
          </a:xfrm>
          <a:prstGeom prst="rect">
            <a:avLst/>
          </a:prstGeom>
          <a:noFill/>
          <a:ln w="57150">
            <a:noFill/>
            <a:miter lim="800000"/>
            <a:headEnd/>
            <a:tailEnd/>
          </a:ln>
        </p:spPr>
        <p:txBody>
          <a:bodyPr anchor="ctr">
            <a:spAutoFit/>
          </a:bodyPr>
          <a:lstStyle/>
          <a:p>
            <a:pPr algn="justLow" rtl="1" eaLnBrk="0" hangingPunct="0">
              <a:lnSpc>
                <a:spcPct val="150000"/>
              </a:lnSpc>
            </a:pPr>
            <a:r>
              <a:rPr lang="ar-KW" sz="3200"/>
              <a:t>كما توفر هذه الورقة توجيه رد علمي لبعض البرلمانات الأوروبية  والتي تسعي للتصويت على حظر ذبح الحيوان والطير في المسالخ بالطرق التقليدية: أي حسب التوجيهات الدينية</a:t>
            </a:r>
            <a:endParaRPr lang="ar-KW" sz="3200">
              <a:latin typeface="Times New Roman" pitchFamily="18" charset="0"/>
              <a:ea typeface="Calibri" pitchFamily="34" charset="0"/>
              <a:cs typeface="Times New Roman" pitchFamily="18" charset="0"/>
            </a:endParaRPr>
          </a:p>
        </p:txBody>
      </p:sp>
      <p:sp>
        <p:nvSpPr>
          <p:cNvPr id="9" name="Rectangle 1"/>
          <p:cNvSpPr>
            <a:spLocks noChangeArrowheads="1"/>
          </p:cNvSpPr>
          <p:nvPr/>
        </p:nvSpPr>
        <p:spPr bwMode="auto">
          <a:xfrm flipH="1">
            <a:off x="304800" y="4799013"/>
            <a:ext cx="8610600" cy="1481137"/>
          </a:xfrm>
          <a:prstGeom prst="rect">
            <a:avLst/>
          </a:prstGeom>
          <a:noFill/>
          <a:ln w="57150">
            <a:noFill/>
            <a:miter lim="800000"/>
            <a:headEnd/>
            <a:tailEnd/>
          </a:ln>
        </p:spPr>
        <p:txBody>
          <a:bodyPr anchor="ctr">
            <a:spAutoFit/>
          </a:bodyPr>
          <a:lstStyle/>
          <a:p>
            <a:pPr algn="justLow" rtl="1" eaLnBrk="0" hangingPunct="0">
              <a:lnSpc>
                <a:spcPct val="150000"/>
              </a:lnSpc>
            </a:pPr>
            <a:r>
              <a:rPr lang="ar-KW" sz="3200">
                <a:latin typeface="Times New Roman" pitchFamily="18" charset="0"/>
                <a:ea typeface="Calibri" pitchFamily="34" charset="0"/>
                <a:cs typeface="Times New Roman" pitchFamily="18" charset="0"/>
              </a:rPr>
              <a:t>ويعتبر هذا التصويت بمثابة خطوة لجعل طرق ذبح الحلال الإسلامي غير قانوني</a:t>
            </a:r>
          </a:p>
        </p:txBody>
      </p:sp>
      <p:grpSp>
        <p:nvGrpSpPr>
          <p:cNvPr id="2" name="Group 3"/>
          <p:cNvGrpSpPr>
            <a:grpSpLocks/>
          </p:cNvGrpSpPr>
          <p:nvPr/>
        </p:nvGrpSpPr>
        <p:grpSpPr bwMode="auto">
          <a:xfrm>
            <a:off x="3886200" y="3028950"/>
            <a:ext cx="4343400" cy="1466850"/>
            <a:chOff x="3886200" y="3028950"/>
            <a:chExt cx="4343400" cy="1466850"/>
          </a:xfrm>
        </p:grpSpPr>
        <p:pic>
          <p:nvPicPr>
            <p:cNvPr id="6150" name="Picture 6"/>
            <p:cNvPicPr>
              <a:picLocks noChangeAspect="1" noChangeArrowheads="1"/>
            </p:cNvPicPr>
            <p:nvPr/>
          </p:nvPicPr>
          <p:blipFill>
            <a:blip r:embed="rId3"/>
            <a:srcRect/>
            <a:stretch>
              <a:fillRect/>
            </a:stretch>
          </p:blipFill>
          <p:spPr bwMode="auto">
            <a:xfrm>
              <a:off x="3886200" y="3048000"/>
              <a:ext cx="4343400" cy="1447800"/>
            </a:xfrm>
            <a:prstGeom prst="rect">
              <a:avLst/>
            </a:prstGeom>
            <a:solidFill>
              <a:schemeClr val="bg1"/>
            </a:solidFill>
            <a:ln w="9525">
              <a:noFill/>
              <a:miter lim="800000"/>
              <a:headEnd/>
              <a:tailEnd/>
            </a:ln>
          </p:spPr>
        </p:pic>
        <p:sp>
          <p:nvSpPr>
            <p:cNvPr id="6151" name="Rectangle 2"/>
            <p:cNvSpPr>
              <a:spLocks noChangeArrowheads="1"/>
            </p:cNvSpPr>
            <p:nvPr/>
          </p:nvSpPr>
          <p:spPr bwMode="auto">
            <a:xfrm>
              <a:off x="6248400" y="3028950"/>
              <a:ext cx="1981200" cy="1466850"/>
            </a:xfrm>
            <a:prstGeom prst="rect">
              <a:avLst/>
            </a:prstGeom>
            <a:solidFill>
              <a:schemeClr val="bg1"/>
            </a:solidFill>
            <a:ln w="9525" algn="ctr">
              <a:noFill/>
              <a:round/>
              <a:headEnd/>
              <a:tailEnd/>
            </a:ln>
          </p:spPr>
          <p:txBody>
            <a:bodyPr/>
            <a:lstStyle/>
            <a:p>
              <a:endParaRPr lang="ar-KW"/>
            </a:p>
          </p:txBody>
        </p:sp>
      </p:grpSp>
      <p:sp>
        <p:nvSpPr>
          <p:cNvPr id="8" name="Rectangle 7"/>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Rectangle 11"/>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
          <p:cNvSpPr>
            <a:spLocks noChangeArrowheads="1"/>
          </p:cNvSpPr>
          <p:nvPr/>
        </p:nvSpPr>
        <p:spPr bwMode="auto">
          <a:xfrm flipH="1">
            <a:off x="4267200" y="271463"/>
            <a:ext cx="4419600" cy="584200"/>
          </a:xfrm>
          <a:prstGeom prst="rect">
            <a:avLst/>
          </a:prstGeom>
          <a:solidFill>
            <a:srgbClr val="00B050"/>
          </a:solidFill>
          <a:ln w="9525">
            <a:noFill/>
            <a:miter lim="800000"/>
            <a:headEnd/>
            <a:tailEnd/>
          </a:ln>
        </p:spPr>
        <p:txBody>
          <a:bodyPr anchor="ctr">
            <a:spAutoFit/>
          </a:bodyPr>
          <a:lstStyle/>
          <a:p>
            <a:pPr algn="just" rtl="1"/>
            <a:r>
              <a:rPr lang="ar-KW" sz="3200">
                <a:solidFill>
                  <a:schemeClr val="bg1"/>
                </a:solidFill>
                <a:latin typeface="Times New Roman" pitchFamily="18" charset="0"/>
                <a:cs typeface="Times New Roman" pitchFamily="18" charset="0"/>
              </a:rPr>
              <a:t>الإحسان إلى الحيوان</a:t>
            </a:r>
            <a:endParaRPr lang="en-US" sz="3200">
              <a:solidFill>
                <a:schemeClr val="bg1"/>
              </a:solidFill>
              <a:latin typeface="Times New Roman" pitchFamily="18" charset="0"/>
              <a:cs typeface="Times New Roman" pitchFamily="18" charset="0"/>
            </a:endParaRPr>
          </a:p>
        </p:txBody>
      </p:sp>
      <p:sp>
        <p:nvSpPr>
          <p:cNvPr id="52227" name="Rectangle 1"/>
          <p:cNvSpPr>
            <a:spLocks noChangeArrowheads="1"/>
          </p:cNvSpPr>
          <p:nvPr/>
        </p:nvSpPr>
        <p:spPr bwMode="auto">
          <a:xfrm flipH="1">
            <a:off x="300038" y="881063"/>
            <a:ext cx="8386762" cy="1506537"/>
          </a:xfrm>
          <a:prstGeom prst="rect">
            <a:avLst/>
          </a:prstGeom>
          <a:noFill/>
          <a:ln w="9525">
            <a:noFill/>
            <a:miter lim="800000"/>
            <a:headEnd/>
            <a:tailEnd/>
          </a:ln>
        </p:spPr>
        <p:txBody>
          <a:bodyPr anchor="ctr">
            <a:spAutoFit/>
          </a:bodyPr>
          <a:lstStyle/>
          <a:p>
            <a:pPr algn="just" rtl="1">
              <a:lnSpc>
                <a:spcPct val="150000"/>
              </a:lnSpc>
            </a:pPr>
            <a:r>
              <a:rPr lang="ar-KW" sz="3200">
                <a:latin typeface="Simplified Arabic" pitchFamily="18" charset="-78"/>
                <a:cs typeface="Simplified Arabic" pitchFamily="18" charset="-78"/>
              </a:rPr>
              <a:t>حتى الآن ناقشنا الجوانب الدينية والصحية التي يوفرها الذبح الديني</a:t>
            </a:r>
            <a:endParaRPr lang="en-US" sz="3200">
              <a:latin typeface="Simplified Arabic" pitchFamily="18" charset="-78"/>
              <a:cs typeface="Simplified Arabic" pitchFamily="18" charset="-78"/>
            </a:endParaRPr>
          </a:p>
        </p:txBody>
      </p:sp>
      <p:sp>
        <p:nvSpPr>
          <p:cNvPr id="6" name="Rectangle 1"/>
          <p:cNvSpPr>
            <a:spLocks noChangeArrowheads="1"/>
          </p:cNvSpPr>
          <p:nvPr/>
        </p:nvSpPr>
        <p:spPr bwMode="auto">
          <a:xfrm flipH="1">
            <a:off x="4267200" y="2514600"/>
            <a:ext cx="4495800" cy="3600450"/>
          </a:xfrm>
          <a:prstGeom prst="rect">
            <a:avLst/>
          </a:prstGeom>
          <a:noFill/>
          <a:ln w="6350">
            <a:solidFill>
              <a:srgbClr val="00B0F0"/>
            </a:solidFill>
            <a:miter lim="800000"/>
            <a:headEnd/>
            <a:tailEnd/>
          </a:ln>
        </p:spPr>
        <p:txBody>
          <a:bodyPr anchor="ctr">
            <a:spAutoFit/>
          </a:bodyPr>
          <a:lstStyle/>
          <a:p>
            <a:pPr algn="just" rtl="1">
              <a:lnSpc>
                <a:spcPct val="250000"/>
              </a:lnSpc>
            </a:pPr>
            <a:r>
              <a:rPr lang="ar-KW" sz="3200">
                <a:latin typeface="Simplified Arabic" pitchFamily="18" charset="-78"/>
                <a:cs typeface="Simplified Arabic" pitchFamily="18" charset="-78"/>
              </a:rPr>
              <a:t>دعونا الآن نبين إلى أي مدى وسائل الصعق ما قبل الذبح يمكن أن تكون مؤلمة ووحشية</a:t>
            </a:r>
            <a:endParaRPr lang="en-US" sz="3200">
              <a:latin typeface="Simplified Arabic" pitchFamily="18" charset="-78"/>
              <a:cs typeface="Simplified Arabic" pitchFamily="18" charset="-78"/>
            </a:endParaRPr>
          </a:p>
        </p:txBody>
      </p:sp>
      <p:pic>
        <p:nvPicPr>
          <p:cNvPr id="52229" name="Picture 5"/>
          <p:cNvPicPr>
            <a:picLocks noChangeAspect="1" noChangeArrowheads="1"/>
          </p:cNvPicPr>
          <p:nvPr/>
        </p:nvPicPr>
        <p:blipFill>
          <a:blip r:embed="rId2"/>
          <a:srcRect/>
          <a:stretch>
            <a:fillRect/>
          </a:stretch>
        </p:blipFill>
        <p:spPr bwMode="auto">
          <a:xfrm>
            <a:off x="71438" y="2895600"/>
            <a:ext cx="4043362" cy="3048000"/>
          </a:xfrm>
          <a:prstGeom prst="rect">
            <a:avLst/>
          </a:prstGeom>
          <a:noFill/>
          <a:ln w="9525">
            <a:noFill/>
            <a:miter lim="800000"/>
            <a:headEnd/>
            <a:tailEnd/>
          </a:ln>
        </p:spPr>
      </p:pic>
      <p:sp>
        <p:nvSpPr>
          <p:cNvPr id="52230" name="Rectangle 7"/>
          <p:cNvSpPr>
            <a:spLocks noChangeArrowheads="1"/>
          </p:cNvSpPr>
          <p:nvPr/>
        </p:nvSpPr>
        <p:spPr bwMode="auto">
          <a:xfrm>
            <a:off x="3216275" y="6477000"/>
            <a:ext cx="5772150" cy="369888"/>
          </a:xfrm>
          <a:prstGeom prst="rect">
            <a:avLst/>
          </a:prstGeom>
          <a:noFill/>
          <a:ln w="9525">
            <a:noFill/>
            <a:miter lim="800000"/>
            <a:headEnd/>
            <a:tailEnd/>
          </a:ln>
        </p:spPr>
        <p:txBody>
          <a:bodyPr wrap="none">
            <a:spAutoFit/>
          </a:bodyPr>
          <a:lstStyle/>
          <a:p>
            <a:pPr algn="r" rtl="1"/>
            <a:r>
              <a:rPr lang="ar-SA"/>
              <a:t>د. جواد الهدمي</a:t>
            </a:r>
            <a:r>
              <a:rPr lang="ar-KW"/>
              <a:t> ا</a:t>
            </a:r>
            <a:r>
              <a:rPr lang="ar-SA"/>
              <a:t>لإعجاز العلمي في التخدير بالذبح و وجوب عدم نخع الذبائح</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a:spLocks noChangeArrowheads="1"/>
          </p:cNvSpPr>
          <p:nvPr/>
        </p:nvSpPr>
        <p:spPr bwMode="auto">
          <a:xfrm>
            <a:off x="533400" y="609600"/>
            <a:ext cx="8382000" cy="1508125"/>
          </a:xfrm>
          <a:prstGeom prst="rect">
            <a:avLst/>
          </a:prstGeom>
          <a:noFill/>
          <a:ln w="9525">
            <a:noFill/>
            <a:miter lim="800000"/>
            <a:headEnd/>
            <a:tailEnd/>
          </a:ln>
        </p:spPr>
        <p:txBody>
          <a:bodyPr>
            <a:spAutoFit/>
          </a:bodyPr>
          <a:lstStyle/>
          <a:p>
            <a:pPr algn="just" rtl="1">
              <a:lnSpc>
                <a:spcPct val="150000"/>
              </a:lnSpc>
            </a:pPr>
            <a:r>
              <a:rPr lang="ar-KW" sz="3200">
                <a:latin typeface="Simplified Arabic" pitchFamily="18" charset="-78"/>
                <a:cs typeface="Simplified Arabic" pitchFamily="18" charset="-78"/>
              </a:rPr>
              <a:t>عندما يتم إجراء شق في عنق الحيوان حسب طريقة الحلال، فإنه يقطع أجهزة رئيسية هي:</a:t>
            </a:r>
            <a:endParaRPr lang="en-US" sz="3200">
              <a:latin typeface="Simplified Arabic" pitchFamily="18" charset="-78"/>
              <a:cs typeface="Simplified Arabic" pitchFamily="18" charset="-78"/>
            </a:endParaRPr>
          </a:p>
        </p:txBody>
      </p:sp>
      <p:pic>
        <p:nvPicPr>
          <p:cNvPr id="53251" name="Picture 7"/>
          <p:cNvPicPr>
            <a:picLocks noChangeAspect="1" noChangeArrowheads="1"/>
          </p:cNvPicPr>
          <p:nvPr/>
        </p:nvPicPr>
        <p:blipFill>
          <a:blip r:embed="rId2"/>
          <a:srcRect/>
          <a:stretch>
            <a:fillRect/>
          </a:stretch>
        </p:blipFill>
        <p:spPr bwMode="auto">
          <a:xfrm>
            <a:off x="0" y="2209800"/>
            <a:ext cx="4114800" cy="4313238"/>
          </a:xfrm>
          <a:prstGeom prst="rect">
            <a:avLst/>
          </a:prstGeom>
          <a:noFill/>
          <a:ln w="9525">
            <a:noFill/>
            <a:miter lim="800000"/>
            <a:headEnd/>
            <a:tailEnd/>
          </a:ln>
        </p:spPr>
      </p:pic>
      <p:sp>
        <p:nvSpPr>
          <p:cNvPr id="10" name="Rectangle 5"/>
          <p:cNvSpPr>
            <a:spLocks noChangeArrowheads="1"/>
          </p:cNvSpPr>
          <p:nvPr/>
        </p:nvSpPr>
        <p:spPr bwMode="auto">
          <a:xfrm>
            <a:off x="4267200" y="6045200"/>
            <a:ext cx="4724400" cy="584200"/>
          </a:xfrm>
          <a:prstGeom prst="rect">
            <a:avLst/>
          </a:prstGeom>
          <a:noFill/>
          <a:ln w="6350">
            <a:solidFill>
              <a:srgbClr val="7030A0"/>
            </a:solidFill>
            <a:miter lim="800000"/>
            <a:headEnd/>
            <a:tailEnd/>
          </a:ln>
        </p:spPr>
        <p:txBody>
          <a:bodyPr>
            <a:spAutoFit/>
          </a:bodyPr>
          <a:lstStyle/>
          <a:p>
            <a:pPr algn="just" rtl="1"/>
            <a:r>
              <a:rPr lang="ar-KW" sz="3200">
                <a:latin typeface="Simplified Arabic" pitchFamily="18" charset="-78"/>
                <a:cs typeface="Simplified Arabic" pitchFamily="18" charset="-78"/>
              </a:rPr>
              <a:t>ويأخذ لأداء هذا الشق مدة الثانية</a:t>
            </a:r>
            <a:endParaRPr lang="en-US" sz="3200">
              <a:latin typeface="Simplified Arabic" pitchFamily="18" charset="-78"/>
              <a:cs typeface="Simplified Arabic" pitchFamily="18" charset="-78"/>
            </a:endParaRPr>
          </a:p>
        </p:txBody>
      </p:sp>
      <p:sp>
        <p:nvSpPr>
          <p:cNvPr id="11" name="Rectangle 4"/>
          <p:cNvSpPr>
            <a:spLocks noChangeArrowheads="1"/>
          </p:cNvSpPr>
          <p:nvPr/>
        </p:nvSpPr>
        <p:spPr bwMode="auto">
          <a:xfrm>
            <a:off x="4267200" y="3124200"/>
            <a:ext cx="4724400" cy="2678113"/>
          </a:xfrm>
          <a:prstGeom prst="rect">
            <a:avLst/>
          </a:prstGeom>
          <a:noFill/>
          <a:ln w="6350">
            <a:solidFill>
              <a:srgbClr val="006600"/>
            </a:solidFill>
            <a:miter lim="800000"/>
            <a:headEnd/>
            <a:tailEnd/>
          </a:ln>
        </p:spPr>
        <p:txBody>
          <a:bodyPr>
            <a:spAutoFit/>
          </a:bodyPr>
          <a:lstStyle/>
          <a:p>
            <a:pPr algn="just" rtl="1">
              <a:lnSpc>
                <a:spcPct val="150000"/>
              </a:lnSpc>
            </a:pPr>
            <a:r>
              <a:rPr lang="ar-KW" sz="2800">
                <a:latin typeface="Simplified Arabic" pitchFamily="18" charset="-78"/>
                <a:cs typeface="Simplified Arabic" pitchFamily="18" charset="-78"/>
              </a:rPr>
              <a:t>مما يتسبب في حدوث انخفاض كبير وفوري في ضغط الدم خاصة في منطقة الدماغ مما يجعل من الحيوان يفقد الوعي في غضون ثوان</a:t>
            </a:r>
            <a:endParaRPr lang="en-US" sz="2800">
              <a:latin typeface="Simplified Arabic" pitchFamily="18" charset="-78"/>
              <a:cs typeface="Simplified Arabic" pitchFamily="18" charset="-78"/>
            </a:endParaRPr>
          </a:p>
        </p:txBody>
      </p:sp>
      <p:sp>
        <p:nvSpPr>
          <p:cNvPr id="13" name="Rectangle 3"/>
          <p:cNvSpPr>
            <a:spLocks noChangeArrowheads="1"/>
          </p:cNvSpPr>
          <p:nvPr/>
        </p:nvSpPr>
        <p:spPr bwMode="auto">
          <a:xfrm>
            <a:off x="4267200" y="2133600"/>
            <a:ext cx="4724400" cy="830263"/>
          </a:xfrm>
          <a:prstGeom prst="rect">
            <a:avLst/>
          </a:prstGeom>
          <a:noFill/>
          <a:ln w="6350">
            <a:solidFill>
              <a:srgbClr val="FF0000"/>
            </a:solidFill>
            <a:miter lim="800000"/>
            <a:headEnd/>
            <a:tailEnd/>
          </a:ln>
        </p:spPr>
        <p:txBody>
          <a:bodyPr>
            <a:spAutoFit/>
          </a:bodyPr>
          <a:lstStyle/>
          <a:p>
            <a:pPr algn="just" rtl="1">
              <a:lnSpc>
                <a:spcPct val="150000"/>
              </a:lnSpc>
            </a:pPr>
            <a:r>
              <a:rPr lang="ar-KW" sz="3200">
                <a:latin typeface="Times New Roman" pitchFamily="18" charset="0"/>
                <a:cs typeface="Times New Roman" pitchFamily="18" charset="0"/>
              </a:rPr>
              <a:t>الشرايين والأوردة</a:t>
            </a:r>
            <a:endParaRPr lang="en-US" sz="32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
          <p:cNvSpPr>
            <a:spLocks noChangeArrowheads="1"/>
          </p:cNvSpPr>
          <p:nvPr/>
        </p:nvSpPr>
        <p:spPr bwMode="auto">
          <a:xfrm flipH="1">
            <a:off x="609600" y="855663"/>
            <a:ext cx="8077200" cy="2924175"/>
          </a:xfrm>
          <a:prstGeom prst="rect">
            <a:avLst/>
          </a:prstGeom>
          <a:noFill/>
          <a:ln w="9525">
            <a:noFill/>
            <a:miter lim="800000"/>
            <a:headEnd/>
            <a:tailEnd/>
          </a:ln>
        </p:spPr>
        <p:txBody>
          <a:bodyPr anchor="ctr">
            <a:spAutoFit/>
          </a:bodyPr>
          <a:lstStyle/>
          <a:p>
            <a:pPr algn="just" rtl="1">
              <a:lnSpc>
                <a:spcPct val="200000"/>
              </a:lnSpc>
            </a:pPr>
            <a:r>
              <a:rPr lang="ar-KW" sz="3200">
                <a:solidFill>
                  <a:srgbClr val="FF0000"/>
                </a:solidFill>
                <a:latin typeface="Simplified Arabic" pitchFamily="18" charset="-78"/>
                <a:cs typeface="Simplified Arabic" pitchFamily="18" charset="-78"/>
              </a:rPr>
              <a:t>كم هي مؤلمة أساليب الصعق ما قبل الذبح؟ </a:t>
            </a:r>
          </a:p>
          <a:p>
            <a:pPr algn="just" rtl="1">
              <a:lnSpc>
                <a:spcPct val="200000"/>
              </a:lnSpc>
            </a:pPr>
            <a:r>
              <a:rPr lang="ar-KW" sz="3200">
                <a:latin typeface="Simplified Arabic" pitchFamily="18" charset="-78"/>
                <a:cs typeface="Simplified Arabic" pitchFamily="18" charset="-78"/>
              </a:rPr>
              <a:t>لا يعلم ذلك إلا الله خالق هذه الحيوانات والحيوانات نفسها التي خضعت لعملية الصعق.</a:t>
            </a:r>
            <a:endParaRPr lang="en-US" sz="3200">
              <a:latin typeface="Simplified Arabic" pitchFamily="18" charset="-78"/>
              <a:cs typeface="Simplified Arabic" pitchFamily="18" charset="-78"/>
            </a:endParaRPr>
          </a:p>
        </p:txBody>
      </p:sp>
      <p:pic>
        <p:nvPicPr>
          <p:cNvPr id="54275" name="Picture 3"/>
          <p:cNvPicPr>
            <a:picLocks noChangeAspect="1" noChangeArrowheads="1"/>
          </p:cNvPicPr>
          <p:nvPr/>
        </p:nvPicPr>
        <p:blipFill>
          <a:blip r:embed="rId2"/>
          <a:srcRect/>
          <a:stretch>
            <a:fillRect/>
          </a:stretch>
        </p:blipFill>
        <p:spPr bwMode="auto">
          <a:xfrm>
            <a:off x="1066800" y="3124200"/>
            <a:ext cx="2857500" cy="2857500"/>
          </a:xfrm>
          <a:prstGeom prst="rect">
            <a:avLst/>
          </a:prstGeom>
          <a:noFill/>
          <a:ln w="9525">
            <a:noFill/>
            <a:miter lim="800000"/>
            <a:headEnd/>
            <a:tailEnd/>
          </a:ln>
        </p:spPr>
      </p:pic>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3"/>
          <p:cNvPicPr>
            <a:picLocks noChangeAspect="1" noChangeArrowheads="1"/>
          </p:cNvPicPr>
          <p:nvPr/>
        </p:nvPicPr>
        <p:blipFill>
          <a:blip r:embed="rId2"/>
          <a:srcRect/>
          <a:stretch>
            <a:fillRect/>
          </a:stretch>
        </p:blipFill>
        <p:spPr bwMode="auto">
          <a:xfrm>
            <a:off x="5638800" y="1295400"/>
            <a:ext cx="3409950" cy="4543425"/>
          </a:xfrm>
          <a:prstGeom prst="rect">
            <a:avLst/>
          </a:prstGeom>
          <a:noFill/>
          <a:ln w="9525">
            <a:noFill/>
            <a:miter lim="800000"/>
            <a:headEnd/>
            <a:tailEnd/>
          </a:ln>
        </p:spPr>
      </p:pic>
      <p:sp>
        <p:nvSpPr>
          <p:cNvPr id="55299" name="Rectangle 1"/>
          <p:cNvSpPr>
            <a:spLocks noChangeArrowheads="1"/>
          </p:cNvSpPr>
          <p:nvPr/>
        </p:nvSpPr>
        <p:spPr bwMode="auto">
          <a:xfrm flipH="1">
            <a:off x="152400" y="1000125"/>
            <a:ext cx="5410200" cy="4867275"/>
          </a:xfrm>
          <a:prstGeom prst="rect">
            <a:avLst/>
          </a:prstGeom>
          <a:noFill/>
          <a:ln w="9525">
            <a:noFill/>
            <a:miter lim="800000"/>
            <a:headEnd/>
            <a:tailEnd/>
          </a:ln>
        </p:spPr>
        <p:txBody>
          <a:bodyPr anchor="ctr">
            <a:spAutoFit/>
          </a:bodyPr>
          <a:lstStyle/>
          <a:p>
            <a:pPr algn="just" rtl="1">
              <a:lnSpc>
                <a:spcPct val="200000"/>
              </a:lnSpc>
            </a:pPr>
            <a:r>
              <a:rPr lang="ar-KW" sz="3200">
                <a:latin typeface="Times New Roman" pitchFamily="18" charset="0"/>
                <a:cs typeface="Times New Roman" pitchFamily="18" charset="0"/>
              </a:rPr>
              <a:t>لكن نحن (البشر) يمكن التأكد من ألم الذبح من خلال النظر إلى آلام عملية مماثلة كم ستكون مؤلمة إذا لحقت بنا، وذلك في ضوء القواعد التشريحية والفسيولوجية للإحساس بالألم.</a:t>
            </a:r>
            <a:endParaRPr lang="en-US" sz="3200">
              <a:latin typeface="Times New Roman" pitchFamily="18" charset="0"/>
              <a:cs typeface="Times New Roman" pitchFamily="18" charset="0"/>
            </a:endParaRP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1"/>
          <p:cNvSpPr>
            <a:spLocks noChangeArrowheads="1"/>
          </p:cNvSpPr>
          <p:nvPr/>
        </p:nvSpPr>
        <p:spPr bwMode="auto">
          <a:xfrm flipH="1">
            <a:off x="76200" y="411163"/>
            <a:ext cx="5029200" cy="6035675"/>
          </a:xfrm>
          <a:prstGeom prst="rect">
            <a:avLst/>
          </a:prstGeom>
          <a:noFill/>
          <a:ln w="9525">
            <a:noFill/>
            <a:miter lim="800000"/>
            <a:headEnd/>
            <a:tailEnd/>
          </a:ln>
        </p:spPr>
        <p:txBody>
          <a:bodyPr anchor="ctr">
            <a:spAutoFit/>
          </a:bodyPr>
          <a:lstStyle/>
          <a:p>
            <a:pPr algn="just" rtl="1">
              <a:lnSpc>
                <a:spcPct val="250000"/>
              </a:lnSpc>
            </a:pPr>
            <a:r>
              <a:rPr lang="ar-KW" sz="3200">
                <a:latin typeface="Times New Roman" pitchFamily="18" charset="0"/>
                <a:cs typeface="Times New Roman" pitchFamily="18" charset="0"/>
              </a:rPr>
              <a:t>ومن المعروف عموما أننا لا نشعر بالألم عندما نحدث قطع في أنفسنا عن طريق الخطأ من خلال الحلاقة بشفرة حادة جديدة إلا بعد حدوث الجرح، عندها يسترعي النزيف انتباهنا.</a:t>
            </a:r>
            <a:endParaRPr lang="en-US" sz="3200">
              <a:latin typeface="Times New Roman" pitchFamily="18" charset="0"/>
              <a:cs typeface="Times New Roman" pitchFamily="18" charset="0"/>
            </a:endParaRPr>
          </a:p>
        </p:txBody>
      </p:sp>
      <p:pic>
        <p:nvPicPr>
          <p:cNvPr id="56323" name="Picture 3"/>
          <p:cNvPicPr>
            <a:picLocks noChangeAspect="1" noChangeArrowheads="1"/>
          </p:cNvPicPr>
          <p:nvPr/>
        </p:nvPicPr>
        <p:blipFill>
          <a:blip r:embed="rId2"/>
          <a:srcRect/>
          <a:stretch>
            <a:fillRect/>
          </a:stretch>
        </p:blipFill>
        <p:spPr bwMode="auto">
          <a:xfrm>
            <a:off x="5105400" y="533400"/>
            <a:ext cx="3810000" cy="5715000"/>
          </a:xfrm>
          <a:prstGeom prst="rect">
            <a:avLst/>
          </a:prstGeom>
          <a:noFill/>
          <a:ln w="9525">
            <a:noFill/>
            <a:miter lim="800000"/>
            <a:headEnd/>
            <a:tailEnd/>
          </a:ln>
        </p:spPr>
      </p:pic>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1"/>
          <p:cNvSpPr>
            <a:spLocks noChangeArrowheads="1"/>
          </p:cNvSpPr>
          <p:nvPr/>
        </p:nvSpPr>
        <p:spPr bwMode="auto">
          <a:xfrm flipH="1">
            <a:off x="609600" y="303213"/>
            <a:ext cx="8077200" cy="2246312"/>
          </a:xfrm>
          <a:prstGeom prst="rect">
            <a:avLst/>
          </a:prstGeom>
          <a:noFill/>
          <a:ln w="9525">
            <a:noFill/>
            <a:miter lim="800000"/>
            <a:headEnd/>
            <a:tailEnd/>
          </a:ln>
        </p:spPr>
        <p:txBody>
          <a:bodyPr anchor="ctr">
            <a:spAutoFit/>
          </a:bodyPr>
          <a:lstStyle/>
          <a:p>
            <a:pPr algn="just" rtl="1">
              <a:lnSpc>
                <a:spcPct val="150000"/>
              </a:lnSpc>
            </a:pPr>
            <a:r>
              <a:rPr lang="ar-KW" sz="3200">
                <a:latin typeface="Simplified Arabic" pitchFamily="18" charset="-78"/>
                <a:cs typeface="Simplified Arabic" pitchFamily="18" charset="-78"/>
              </a:rPr>
              <a:t>ونحن نعلم جيدا الفرق بين الحلاقة الناعمة السلسة مع شفرة جديدة ومع الحلاقة المدمية مع شفرة متبلدة قديمة تكرر استعمالها.</a:t>
            </a:r>
            <a:endParaRPr lang="en-US" sz="3200">
              <a:latin typeface="Simplified Arabic" pitchFamily="18" charset="-78"/>
              <a:cs typeface="Simplified Arabic" pitchFamily="18" charset="-78"/>
            </a:endParaRPr>
          </a:p>
        </p:txBody>
      </p:sp>
      <p:pic>
        <p:nvPicPr>
          <p:cNvPr id="57347" name="Picture 5"/>
          <p:cNvPicPr>
            <a:picLocks noChangeAspect="1" noChangeArrowheads="1"/>
          </p:cNvPicPr>
          <p:nvPr/>
        </p:nvPicPr>
        <p:blipFill>
          <a:blip r:embed="rId2"/>
          <a:srcRect/>
          <a:stretch>
            <a:fillRect/>
          </a:stretch>
        </p:blipFill>
        <p:spPr bwMode="auto">
          <a:xfrm>
            <a:off x="457200" y="2193925"/>
            <a:ext cx="3462338" cy="2454275"/>
          </a:xfrm>
          <a:prstGeom prst="rect">
            <a:avLst/>
          </a:prstGeom>
          <a:noFill/>
          <a:ln w="9525">
            <a:noFill/>
            <a:miter lim="800000"/>
            <a:headEnd/>
            <a:tailEnd/>
          </a:ln>
        </p:spPr>
      </p:pic>
      <p:grpSp>
        <p:nvGrpSpPr>
          <p:cNvPr id="2" name="Group 6"/>
          <p:cNvGrpSpPr>
            <a:grpSpLocks/>
          </p:cNvGrpSpPr>
          <p:nvPr/>
        </p:nvGrpSpPr>
        <p:grpSpPr bwMode="auto">
          <a:xfrm>
            <a:off x="4210050" y="2590800"/>
            <a:ext cx="4629150" cy="4191000"/>
            <a:chOff x="4210050" y="2590800"/>
            <a:chExt cx="4629150" cy="4191000"/>
          </a:xfrm>
        </p:grpSpPr>
        <p:sp>
          <p:nvSpPr>
            <p:cNvPr id="57349" name="Rectangle 1"/>
            <p:cNvSpPr>
              <a:spLocks noChangeArrowheads="1"/>
            </p:cNvSpPr>
            <p:nvPr/>
          </p:nvSpPr>
          <p:spPr bwMode="auto">
            <a:xfrm flipH="1">
              <a:off x="4210050" y="2590800"/>
              <a:ext cx="4552950" cy="1331134"/>
            </a:xfrm>
            <a:prstGeom prst="rect">
              <a:avLst/>
            </a:prstGeom>
            <a:noFill/>
            <a:ln w="6350">
              <a:solidFill>
                <a:srgbClr val="006600"/>
              </a:solidFill>
              <a:miter lim="800000"/>
              <a:headEnd/>
              <a:tailEnd/>
            </a:ln>
          </p:spPr>
          <p:txBody>
            <a:bodyPr anchor="ctr">
              <a:spAutoFit/>
            </a:bodyPr>
            <a:lstStyle/>
            <a:p>
              <a:pPr algn="just" rtl="1">
                <a:lnSpc>
                  <a:spcPct val="150000"/>
                </a:lnSpc>
              </a:pPr>
              <a:r>
                <a:rPr lang="ar-KW" sz="2800">
                  <a:latin typeface="Simplified Arabic" pitchFamily="18" charset="-78"/>
                  <a:cs typeface="Simplified Arabic" pitchFamily="18" charset="-78"/>
                </a:rPr>
                <a:t>وبالتالي فمن الضروري أن تكون السكين المستعملة في الذبح  حادة.</a:t>
              </a:r>
              <a:endParaRPr lang="en-US" sz="2800">
                <a:latin typeface="Simplified Arabic" pitchFamily="18" charset="-78"/>
                <a:cs typeface="Simplified Arabic" pitchFamily="18" charset="-78"/>
              </a:endParaRPr>
            </a:p>
          </p:txBody>
        </p:sp>
        <p:pic>
          <p:nvPicPr>
            <p:cNvPr id="57350" name="Picture 4"/>
            <p:cNvPicPr>
              <a:picLocks noChangeAspect="1" noChangeArrowheads="1"/>
            </p:cNvPicPr>
            <p:nvPr/>
          </p:nvPicPr>
          <p:blipFill>
            <a:blip r:embed="rId3"/>
            <a:srcRect/>
            <a:stretch>
              <a:fillRect/>
            </a:stretch>
          </p:blipFill>
          <p:spPr bwMode="auto">
            <a:xfrm>
              <a:off x="5334000" y="4271962"/>
              <a:ext cx="3505200" cy="2509838"/>
            </a:xfrm>
            <a:prstGeom prst="rect">
              <a:avLst/>
            </a:prstGeom>
            <a:noFill/>
            <a:ln w="9525">
              <a:noFill/>
              <a:miter lim="800000"/>
              <a:headEnd/>
              <a:tailEnd/>
            </a:ln>
          </p:spPr>
        </p:pic>
      </p:grpSp>
      <p:sp>
        <p:nvSpPr>
          <p:cNvPr id="7" name="Rectangle 6"/>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
          <p:cNvSpPr>
            <a:spLocks noChangeArrowheads="1"/>
          </p:cNvSpPr>
          <p:nvPr/>
        </p:nvSpPr>
        <p:spPr bwMode="auto">
          <a:xfrm flipH="1">
            <a:off x="533400" y="152400"/>
            <a:ext cx="8077200" cy="2924175"/>
          </a:xfrm>
          <a:prstGeom prst="rect">
            <a:avLst/>
          </a:prstGeom>
          <a:noFill/>
          <a:ln w="9525">
            <a:noFill/>
            <a:miter lim="800000"/>
            <a:headEnd/>
            <a:tailEnd/>
          </a:ln>
        </p:spPr>
        <p:txBody>
          <a:bodyPr anchor="ctr">
            <a:spAutoFit/>
          </a:bodyPr>
          <a:lstStyle/>
          <a:p>
            <a:pPr algn="just" rtl="1">
              <a:lnSpc>
                <a:spcPct val="200000"/>
              </a:lnSpc>
            </a:pPr>
            <a:r>
              <a:rPr lang="ar-KW" sz="3200">
                <a:latin typeface="Simplified Arabic" pitchFamily="18" charset="-78"/>
                <a:cs typeface="Simplified Arabic" pitchFamily="18" charset="-78"/>
              </a:rPr>
              <a:t>القطع بواسطة شفرة حادة أثناء الحلاقة ينتج عنه نزف قليل جدا بسبب قطع شعيرات دموية صغيرة جداً، ونحن نشعر بالألم فقط عندما يدرك الدماغ.</a:t>
            </a:r>
            <a:endParaRPr lang="en-US" sz="3200">
              <a:latin typeface="Simplified Arabic" pitchFamily="18" charset="-78"/>
              <a:cs typeface="Simplified Arabic" pitchFamily="18" charset="-78"/>
            </a:endParaRPr>
          </a:p>
        </p:txBody>
      </p:sp>
      <p:pic>
        <p:nvPicPr>
          <p:cNvPr id="58371" name="Picture 3"/>
          <p:cNvPicPr>
            <a:picLocks noChangeAspect="1" noChangeArrowheads="1"/>
          </p:cNvPicPr>
          <p:nvPr/>
        </p:nvPicPr>
        <p:blipFill>
          <a:blip r:embed="rId2"/>
          <a:srcRect/>
          <a:stretch>
            <a:fillRect/>
          </a:stretch>
        </p:blipFill>
        <p:spPr bwMode="auto">
          <a:xfrm>
            <a:off x="3009900" y="3133725"/>
            <a:ext cx="4762500" cy="3571875"/>
          </a:xfrm>
          <a:prstGeom prst="rect">
            <a:avLst/>
          </a:prstGeom>
          <a:noFill/>
          <a:ln w="9525">
            <a:noFill/>
            <a:miter lim="800000"/>
            <a:headEnd/>
            <a:tailEnd/>
          </a:ln>
        </p:spPr>
      </p:pic>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1"/>
          <p:cNvSpPr>
            <a:spLocks noChangeArrowheads="1"/>
          </p:cNvSpPr>
          <p:nvPr/>
        </p:nvSpPr>
        <p:spPr bwMode="auto">
          <a:xfrm flipH="1">
            <a:off x="609600" y="149225"/>
            <a:ext cx="8077200" cy="5018088"/>
          </a:xfrm>
          <a:prstGeom prst="rect">
            <a:avLst/>
          </a:prstGeom>
          <a:noFill/>
          <a:ln w="9525">
            <a:noFill/>
            <a:miter lim="800000"/>
            <a:headEnd/>
            <a:tailEnd/>
          </a:ln>
        </p:spPr>
        <p:txBody>
          <a:bodyPr anchor="ctr">
            <a:spAutoFit/>
          </a:bodyPr>
          <a:lstStyle/>
          <a:p>
            <a:pPr algn="just" rtl="1">
              <a:lnSpc>
                <a:spcPct val="200000"/>
              </a:lnSpc>
            </a:pPr>
            <a:r>
              <a:rPr lang="ar-KW" sz="3200">
                <a:latin typeface="Simplified Arabic" pitchFamily="18" charset="-78"/>
                <a:cs typeface="Simplified Arabic" pitchFamily="18" charset="-78"/>
              </a:rPr>
              <a:t>وفي الحيوان يكون القطع في الرقبة للأربعة أوعية دموية رئيسية، ومن خلال هذه العملية يتم وبشكل متدفق وسريع فقدان الكثير من الدم ينتج عنه إغماء سريع وغير محسوس للحيوان. </a:t>
            </a:r>
            <a:r>
              <a:rPr lang="ar-KW" sz="3200">
                <a:solidFill>
                  <a:srgbClr val="0070C0"/>
                </a:solidFill>
                <a:latin typeface="Simplified Arabic" pitchFamily="18" charset="-78"/>
                <a:cs typeface="Simplified Arabic" pitchFamily="18" charset="-78"/>
              </a:rPr>
              <a:t>وبإتباع هذه العملية سيلغى الإحساس بالألم في المركز الحسي للدماغ.</a:t>
            </a:r>
            <a:endParaRPr lang="en-US" sz="3200">
              <a:solidFill>
                <a:srgbClr val="0070C0"/>
              </a:solidFill>
              <a:latin typeface="Simplified Arabic" pitchFamily="18" charset="-78"/>
              <a:cs typeface="Simplified Arabic" pitchFamily="18" charset="-78"/>
            </a:endParaRPr>
          </a:p>
        </p:txBody>
      </p:sp>
      <p:pic>
        <p:nvPicPr>
          <p:cNvPr id="59395" name="Picture 5"/>
          <p:cNvPicPr>
            <a:picLocks noChangeAspect="1" noChangeArrowheads="1"/>
          </p:cNvPicPr>
          <p:nvPr/>
        </p:nvPicPr>
        <p:blipFill>
          <a:blip r:embed="rId2"/>
          <a:srcRect/>
          <a:stretch>
            <a:fillRect/>
          </a:stretch>
        </p:blipFill>
        <p:spPr bwMode="auto">
          <a:xfrm>
            <a:off x="1447800" y="4267200"/>
            <a:ext cx="2901950" cy="2176463"/>
          </a:xfrm>
          <a:prstGeom prst="rect">
            <a:avLst/>
          </a:prstGeom>
          <a:noFill/>
          <a:ln w="9525">
            <a:noFill/>
            <a:miter lim="800000"/>
            <a:headEnd/>
            <a:tailEnd/>
          </a:ln>
        </p:spPr>
      </p:pic>
      <p:pic>
        <p:nvPicPr>
          <p:cNvPr id="59396" name="Picture 6"/>
          <p:cNvPicPr>
            <a:picLocks noChangeAspect="1" noChangeArrowheads="1"/>
          </p:cNvPicPr>
          <p:nvPr/>
        </p:nvPicPr>
        <p:blipFill>
          <a:blip r:embed="rId3"/>
          <a:srcRect/>
          <a:stretch>
            <a:fillRect/>
          </a:stretch>
        </p:blipFill>
        <p:spPr bwMode="auto">
          <a:xfrm>
            <a:off x="4343400" y="4419600"/>
            <a:ext cx="914400" cy="1847850"/>
          </a:xfrm>
          <a:prstGeom prst="rect">
            <a:avLst/>
          </a:prstGeom>
          <a:noFill/>
          <a:ln w="9525">
            <a:noFill/>
            <a:miter lim="800000"/>
            <a:headEnd/>
            <a:tailEnd/>
          </a:ln>
        </p:spPr>
      </p:pic>
      <p:sp>
        <p:nvSpPr>
          <p:cNvPr id="5" name="Rectangle 4"/>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304800" y="304800"/>
            <a:ext cx="8382000" cy="751488"/>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just" rtl="1">
              <a:lnSpc>
                <a:spcPct val="150000"/>
              </a:lnSpc>
              <a:defRPr/>
            </a:pPr>
            <a:r>
              <a:rPr lang="ar-SA" sz="3200" dirty="0">
                <a:solidFill>
                  <a:srgbClr val="FF0000"/>
                </a:solidFill>
              </a:rPr>
              <a:t>فبناءً على ما تقدم يقول الشيخ </a:t>
            </a:r>
            <a:r>
              <a:rPr lang="ar-SA" sz="3200" dirty="0">
                <a:solidFill>
                  <a:srgbClr val="0000FF"/>
                </a:solidFill>
              </a:rPr>
              <a:t>أ. د. ناصر بن عبد الله الميمان*</a:t>
            </a:r>
            <a:endParaRPr lang="fr-FR" sz="3200" dirty="0">
              <a:solidFill>
                <a:srgbClr val="005426"/>
              </a:solidFill>
            </a:endParaRPr>
          </a:p>
        </p:txBody>
      </p:sp>
      <p:sp>
        <p:nvSpPr>
          <p:cNvPr id="5" name="Rectangle 4"/>
          <p:cNvSpPr>
            <a:spLocks noChangeArrowheads="1"/>
          </p:cNvSpPr>
          <p:nvPr/>
        </p:nvSpPr>
        <p:spPr bwMode="auto">
          <a:xfrm>
            <a:off x="76200" y="6072206"/>
            <a:ext cx="8763000" cy="369332"/>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just" rtl="1">
              <a:defRPr/>
            </a:pPr>
            <a:r>
              <a:rPr lang="ar-SA" dirty="0">
                <a:solidFill>
                  <a:srgbClr val="0000FF"/>
                </a:solidFill>
              </a:rPr>
              <a:t>* أستاذ الدراسات العليا الإسلامية، جامعة أم القرى، مكة المكرمة، وعضو مجلس الشورى، المملكة العربية السعودية</a:t>
            </a:r>
            <a:endParaRPr lang="fr-FR" dirty="0">
              <a:solidFill>
                <a:srgbClr val="0000FF"/>
              </a:solidFill>
            </a:endParaRPr>
          </a:p>
        </p:txBody>
      </p:sp>
      <p:sp>
        <p:nvSpPr>
          <p:cNvPr id="6" name="Rectangle 5"/>
          <p:cNvSpPr>
            <a:spLocks noChangeArrowheads="1"/>
          </p:cNvSpPr>
          <p:nvPr/>
        </p:nvSpPr>
        <p:spPr bwMode="auto">
          <a:xfrm>
            <a:off x="228600" y="1295400"/>
            <a:ext cx="6781800" cy="4524315"/>
          </a:xfrm>
          <a:prstGeom prst="rect">
            <a:avLst/>
          </a:prstGeom>
          <a:noFill/>
          <a:ln w="9525">
            <a:solidFill>
              <a:schemeClr val="tx1"/>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just" rtl="1">
              <a:lnSpc>
                <a:spcPct val="200000"/>
              </a:lnSpc>
              <a:defRPr/>
            </a:pPr>
            <a:r>
              <a:rPr lang="ar-SA" sz="3600" dirty="0">
                <a:solidFill>
                  <a:srgbClr val="FF0000"/>
                </a:solidFill>
              </a:rPr>
              <a:t>أن الأفضل عدم اللجوء إلى أي طريق من طرق التدويخ المعروفة حتى الآن؛ </a:t>
            </a:r>
            <a:r>
              <a:rPr lang="ar-SA" sz="3600" dirty="0">
                <a:solidFill>
                  <a:srgbClr val="0000FF"/>
                </a:solidFill>
              </a:rPr>
              <a:t>وينبغي أن يسد هذا الباب من أصله؛</a:t>
            </a:r>
            <a:r>
              <a:rPr lang="ar-SA" sz="3600" dirty="0">
                <a:solidFill>
                  <a:srgbClr val="FF0000"/>
                </a:solidFill>
              </a:rPr>
              <a:t> إذ </a:t>
            </a:r>
            <a:r>
              <a:rPr lang="ar-SA" sz="3600" dirty="0">
                <a:solidFill>
                  <a:srgbClr val="005426"/>
                </a:solidFill>
              </a:rPr>
              <a:t>لو فتح لولج فيه ما يجوز وما لا يجوز.</a:t>
            </a:r>
            <a:endParaRPr lang="fr-FR" sz="3600" dirty="0">
              <a:solidFill>
                <a:srgbClr val="005426"/>
              </a:solidFill>
            </a:endParaRPr>
          </a:p>
        </p:txBody>
      </p:sp>
      <p:pic>
        <p:nvPicPr>
          <p:cNvPr id="60427" name="Picture 1" descr="C:\Documents and Settings\Invité\Bureau\video dr hani\خالص\ناصر بن عبد الله الميمان.jpg"/>
          <p:cNvPicPr>
            <a:picLocks noChangeAspect="1" noChangeArrowheads="1"/>
          </p:cNvPicPr>
          <p:nvPr/>
        </p:nvPicPr>
        <p:blipFill>
          <a:blip r:embed="rId2"/>
          <a:srcRect/>
          <a:stretch>
            <a:fillRect/>
          </a:stretch>
        </p:blipFill>
        <p:spPr bwMode="auto">
          <a:xfrm>
            <a:off x="7086600" y="1219200"/>
            <a:ext cx="1714500" cy="2286000"/>
          </a:xfrm>
          <a:prstGeom prst="rect">
            <a:avLst/>
          </a:prstGeom>
          <a:noFill/>
          <a:ln w="9525">
            <a:noFill/>
            <a:miter lim="800000"/>
            <a:headEnd/>
            <a:tailEnd/>
          </a:ln>
        </p:spPr>
      </p:pic>
      <p:sp>
        <p:nvSpPr>
          <p:cNvPr id="7" name="Rectangle 6"/>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609600" y="1892300"/>
            <a:ext cx="7543800" cy="4432300"/>
          </a:xfrm>
          <a:prstGeom prst="rect">
            <a:avLst/>
          </a:prstGeom>
          <a:noFill/>
          <a:ln w="9525">
            <a:noFill/>
            <a:miter lim="800000"/>
            <a:headEnd/>
            <a:tailEnd/>
          </a:ln>
        </p:spPr>
        <p:txBody>
          <a:bodyPr>
            <a:spAutoFit/>
          </a:bodyPr>
          <a:lstStyle/>
          <a:p>
            <a:pPr algn="just" rtl="1">
              <a:lnSpc>
                <a:spcPct val="150000"/>
              </a:lnSpc>
            </a:pPr>
            <a:r>
              <a:rPr lang="ar-KW" sz="4800">
                <a:solidFill>
                  <a:srgbClr val="0033CC"/>
                </a:solidFill>
                <a:latin typeface="Simplified Arabic" pitchFamily="18" charset="-78"/>
                <a:cs typeface="Simplified Arabic" pitchFamily="18" charset="-78"/>
              </a:rPr>
              <a:t>فيقول إياس بن معاوية: إياك والشاذ من العلم</a:t>
            </a:r>
          </a:p>
          <a:p>
            <a:pPr algn="just" rtl="1">
              <a:lnSpc>
                <a:spcPct val="150000"/>
              </a:lnSpc>
            </a:pPr>
            <a:r>
              <a:rPr lang="ar-KW" sz="4800">
                <a:solidFill>
                  <a:srgbClr val="00B050"/>
                </a:solidFill>
                <a:latin typeface="Simplified Arabic" pitchFamily="18" charset="-78"/>
                <a:cs typeface="Simplified Arabic" pitchFamily="18" charset="-78"/>
              </a:rPr>
              <a:t>وقال إبراهيم بن أدهم: إنك إن حملت شاذ العلماء حملت شراً كثيراً</a:t>
            </a:r>
            <a:endParaRPr lang="en-US" sz="4800">
              <a:solidFill>
                <a:srgbClr val="00B050"/>
              </a:solidFill>
              <a:latin typeface="Simplified Arabic" pitchFamily="18" charset="-78"/>
              <a:cs typeface="Simplified Arabic" pitchFamily="18" charset="-78"/>
            </a:endParaRPr>
          </a:p>
        </p:txBody>
      </p:sp>
      <p:sp>
        <p:nvSpPr>
          <p:cNvPr id="61443" name="Rectangle 4"/>
          <p:cNvSpPr>
            <a:spLocks noChangeArrowheads="1"/>
          </p:cNvSpPr>
          <p:nvPr/>
        </p:nvSpPr>
        <p:spPr bwMode="auto">
          <a:xfrm>
            <a:off x="609600" y="139700"/>
            <a:ext cx="7543800" cy="1508125"/>
          </a:xfrm>
          <a:prstGeom prst="rect">
            <a:avLst/>
          </a:prstGeom>
          <a:noFill/>
          <a:ln w="9525">
            <a:noFill/>
            <a:miter lim="800000"/>
            <a:headEnd/>
            <a:tailEnd/>
          </a:ln>
        </p:spPr>
        <p:txBody>
          <a:bodyPr>
            <a:spAutoFit/>
          </a:bodyPr>
          <a:lstStyle/>
          <a:p>
            <a:pPr algn="just" rtl="1">
              <a:lnSpc>
                <a:spcPct val="150000"/>
              </a:lnSpc>
            </a:pPr>
            <a:r>
              <a:rPr lang="ar-KW" sz="3200">
                <a:latin typeface="Simplified Arabic" pitchFamily="18" charset="-78"/>
                <a:cs typeface="Simplified Arabic" pitchFamily="18" charset="-78"/>
              </a:rPr>
              <a:t>وعلى المستهلك المسلم الابتعاد عن الفتاوى الشاذة التي ينقصها العلم بواقع الحال</a:t>
            </a:r>
            <a:endParaRPr lang="en-US" sz="3200">
              <a:latin typeface="Simplified Arabic" pitchFamily="18" charset="-78"/>
              <a:cs typeface="Simplified Arabic" pitchFamily="18" charset="-78"/>
            </a:endParaRPr>
          </a:p>
        </p:txBody>
      </p:sp>
      <p:sp>
        <p:nvSpPr>
          <p:cNvPr id="5" name="Rectangle 4"/>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rot="1472005">
            <a:off x="4355299" y="2550677"/>
            <a:ext cx="4320000" cy="3567113"/>
            <a:chOff x="2157497" y="3258894"/>
            <a:chExt cx="5834961" cy="3416320"/>
          </a:xfrm>
        </p:grpSpPr>
        <p:sp>
          <p:nvSpPr>
            <p:cNvPr id="7174" name="Rectangle 2"/>
            <p:cNvSpPr>
              <a:spLocks noChangeArrowheads="1"/>
            </p:cNvSpPr>
            <p:nvPr/>
          </p:nvSpPr>
          <p:spPr bwMode="auto">
            <a:xfrm>
              <a:off x="2157497" y="3258894"/>
              <a:ext cx="5834961" cy="3416320"/>
            </a:xfrm>
            <a:prstGeom prst="rect">
              <a:avLst/>
            </a:prstGeom>
            <a:noFill/>
            <a:ln w="9525">
              <a:noFill/>
              <a:miter lim="800000"/>
              <a:headEnd/>
              <a:tailEnd/>
            </a:ln>
          </p:spPr>
          <p:txBody>
            <a:bodyPr>
              <a:spAutoFit/>
            </a:bodyPr>
            <a:lstStyle/>
            <a:p>
              <a:pPr algn="ctr"/>
              <a:r>
                <a:rPr lang="en-US" dirty="0"/>
                <a:t>STANDARDIZATION ORGANIZATION FOR G.C.C (GSO)</a:t>
              </a:r>
              <a:endParaRPr lang="ar-KW" dirty="0"/>
            </a:p>
            <a:p>
              <a:pPr algn="ctr"/>
              <a:endParaRPr lang="en-US" dirty="0"/>
            </a:p>
            <a:p>
              <a:pPr algn="ctr"/>
              <a:endParaRPr lang="ar-KW" dirty="0"/>
            </a:p>
            <a:p>
              <a:pPr algn="ctr"/>
              <a:endParaRPr lang="ar-KW" dirty="0"/>
            </a:p>
            <a:p>
              <a:pPr algn="ctr"/>
              <a:endParaRPr lang="ar-KW" dirty="0"/>
            </a:p>
            <a:p>
              <a:pPr algn="ctr"/>
              <a:endParaRPr lang="ar-KW" dirty="0"/>
            </a:p>
            <a:p>
              <a:pPr algn="ctr"/>
              <a:r>
                <a:rPr lang="en-US" dirty="0"/>
                <a:t>GSO 993 / 1998</a:t>
              </a:r>
            </a:p>
            <a:p>
              <a:pPr algn="ctr"/>
              <a:r>
                <a:rPr lang="ar-KW" dirty="0"/>
                <a:t>اشتراطات ذبح الحيوان</a:t>
              </a:r>
            </a:p>
            <a:p>
              <a:pPr algn="ctr"/>
              <a:r>
                <a:rPr lang="ar-KW" dirty="0"/>
                <a:t>طبقا لأحكام الشريعة الإسلامية</a:t>
              </a:r>
            </a:p>
            <a:p>
              <a:pPr algn="ctr"/>
              <a:r>
                <a:rPr lang="en-US" dirty="0"/>
                <a:t>ANIMAL SLAUGHTERING REQUIREMENTS</a:t>
              </a:r>
            </a:p>
            <a:p>
              <a:pPr algn="ctr"/>
              <a:r>
                <a:rPr lang="en-US" dirty="0"/>
                <a:t>ACCORDING TO ISLAMIC LAW</a:t>
              </a:r>
            </a:p>
          </p:txBody>
        </p:sp>
        <p:pic>
          <p:nvPicPr>
            <p:cNvPr id="7175" name="Picture 2"/>
            <p:cNvPicPr>
              <a:picLocks noChangeAspect="1" noChangeArrowheads="1"/>
            </p:cNvPicPr>
            <p:nvPr/>
          </p:nvPicPr>
          <p:blipFill>
            <a:blip r:embed="rId2"/>
            <a:srcRect/>
            <a:stretch>
              <a:fillRect/>
            </a:stretch>
          </p:blipFill>
          <p:spPr bwMode="auto">
            <a:xfrm>
              <a:off x="4570447" y="3936262"/>
              <a:ext cx="1431511" cy="1214437"/>
            </a:xfrm>
            <a:prstGeom prst="rect">
              <a:avLst/>
            </a:prstGeom>
            <a:noFill/>
            <a:ln w="9525">
              <a:noFill/>
              <a:miter lim="800000"/>
              <a:headEnd/>
              <a:tailEnd/>
            </a:ln>
          </p:spPr>
        </p:pic>
      </p:grpSp>
      <p:pic>
        <p:nvPicPr>
          <p:cNvPr id="7171" name="Picture 10"/>
          <p:cNvPicPr>
            <a:picLocks noChangeAspect="1" noChangeArrowheads="1"/>
          </p:cNvPicPr>
          <p:nvPr/>
        </p:nvPicPr>
        <p:blipFill>
          <a:blip r:embed="rId3"/>
          <a:srcRect/>
          <a:stretch>
            <a:fillRect/>
          </a:stretch>
        </p:blipFill>
        <p:spPr bwMode="auto">
          <a:xfrm rot="-2181266">
            <a:off x="3127375" y="1137068"/>
            <a:ext cx="2184400" cy="3043238"/>
          </a:xfrm>
          <a:prstGeom prst="rect">
            <a:avLst/>
          </a:prstGeom>
          <a:noFill/>
          <a:ln w="9525">
            <a:noFill/>
            <a:miter lim="800000"/>
            <a:headEnd/>
            <a:tailEnd/>
          </a:ln>
        </p:spPr>
      </p:pic>
      <p:sp>
        <p:nvSpPr>
          <p:cNvPr id="7172" name="Rectangle 1"/>
          <p:cNvSpPr>
            <a:spLocks noChangeArrowheads="1"/>
          </p:cNvSpPr>
          <p:nvPr/>
        </p:nvSpPr>
        <p:spPr bwMode="auto">
          <a:xfrm>
            <a:off x="457200" y="3432175"/>
            <a:ext cx="3048000" cy="2892425"/>
          </a:xfrm>
          <a:prstGeom prst="rect">
            <a:avLst/>
          </a:prstGeom>
          <a:noFill/>
          <a:ln w="9525">
            <a:noFill/>
            <a:miter lim="800000"/>
            <a:headEnd/>
            <a:tailEnd/>
          </a:ln>
        </p:spPr>
        <p:txBody>
          <a:bodyPr anchor="ctr">
            <a:spAutoFit/>
          </a:bodyPr>
          <a:lstStyle/>
          <a:p>
            <a:pPr algn="r" eaLnBrk="0" hangingPunct="0">
              <a:tabLst>
                <a:tab pos="5886450" algn="r"/>
              </a:tabLst>
            </a:pPr>
            <a:r>
              <a:rPr lang="ar-KW" sz="2800" u="sng">
                <a:solidFill>
                  <a:srgbClr val="000000"/>
                </a:solidFill>
                <a:latin typeface="Simplified Arabic" pitchFamily="18" charset="-78"/>
                <a:cs typeface="Times New Roman" pitchFamily="18" charset="0"/>
              </a:rPr>
              <a:t>المواصفات القياسية الماليزية</a:t>
            </a:r>
            <a:endParaRPr lang="ar-KW" sz="2800">
              <a:solidFill>
                <a:srgbClr val="000000"/>
              </a:solidFill>
              <a:latin typeface="Simplified Arabic" pitchFamily="18" charset="-78"/>
              <a:cs typeface="Times New Roman" pitchFamily="18" charset="0"/>
            </a:endParaRPr>
          </a:p>
          <a:p>
            <a:pPr algn="justLow" eaLnBrk="0" hangingPunct="0">
              <a:tabLst>
                <a:tab pos="5886450" algn="r"/>
              </a:tabLst>
            </a:pPr>
            <a:r>
              <a:rPr lang="en-US">
                <a:solidFill>
                  <a:srgbClr val="000000"/>
                </a:solidFill>
                <a:latin typeface="Simplified Arabic" pitchFamily="18" charset="-78"/>
                <a:cs typeface="Times New Roman" pitchFamily="18" charset="0"/>
              </a:rPr>
              <a:t>MS 1500:2009</a:t>
            </a:r>
            <a:endParaRPr lang="ar-KW">
              <a:solidFill>
                <a:srgbClr val="000000"/>
              </a:solidFill>
              <a:latin typeface="Simplified Arabic" pitchFamily="18" charset="-78"/>
              <a:cs typeface="Times New Roman" pitchFamily="18" charset="0"/>
            </a:endParaRPr>
          </a:p>
          <a:p>
            <a:pPr algn="justLow" eaLnBrk="0" hangingPunct="0">
              <a:tabLst>
                <a:tab pos="5886450" algn="r"/>
              </a:tabLst>
            </a:pPr>
            <a:r>
              <a:rPr lang="en-US">
                <a:solidFill>
                  <a:srgbClr val="000000"/>
                </a:solidFill>
                <a:latin typeface="Simplified Arabic" pitchFamily="18" charset="-78"/>
                <a:cs typeface="Times New Roman" pitchFamily="18" charset="0"/>
              </a:rPr>
              <a:t>MS 1900:2005</a:t>
            </a:r>
            <a:endParaRPr lang="ar-KW">
              <a:solidFill>
                <a:srgbClr val="000000"/>
              </a:solidFill>
              <a:latin typeface="Simplified Arabic" pitchFamily="18" charset="-78"/>
              <a:cs typeface="Times New Roman" pitchFamily="18" charset="0"/>
            </a:endParaRPr>
          </a:p>
          <a:p>
            <a:pPr algn="justLow" eaLnBrk="0" hangingPunct="0">
              <a:tabLst>
                <a:tab pos="5886450" algn="r"/>
              </a:tabLst>
            </a:pPr>
            <a:r>
              <a:rPr lang="en-US">
                <a:solidFill>
                  <a:srgbClr val="000000"/>
                </a:solidFill>
                <a:latin typeface="Simplified Arabic" pitchFamily="18" charset="-78"/>
                <a:cs typeface="Times New Roman" pitchFamily="18" charset="0"/>
              </a:rPr>
              <a:t>MS 2424:2010 (P)</a:t>
            </a:r>
            <a:endParaRPr lang="ar-KW">
              <a:solidFill>
                <a:srgbClr val="000000"/>
              </a:solidFill>
              <a:latin typeface="Simplified Arabic" pitchFamily="18" charset="-78"/>
              <a:cs typeface="Times New Roman" pitchFamily="18" charset="0"/>
            </a:endParaRPr>
          </a:p>
          <a:p>
            <a:pPr algn="justLow" eaLnBrk="0" hangingPunct="0">
              <a:tabLst>
                <a:tab pos="5886450" algn="r"/>
              </a:tabLst>
            </a:pPr>
            <a:r>
              <a:rPr lang="en-US">
                <a:solidFill>
                  <a:srgbClr val="000000"/>
                </a:solidFill>
                <a:latin typeface="Simplified Arabic" pitchFamily="18" charset="-78"/>
                <a:cs typeface="Times New Roman" pitchFamily="18" charset="0"/>
              </a:rPr>
              <a:t>MS 2200:Part 1:2008</a:t>
            </a:r>
            <a:endParaRPr lang="ar-KW">
              <a:solidFill>
                <a:srgbClr val="000000"/>
              </a:solidFill>
              <a:latin typeface="Simplified Arabic" pitchFamily="18" charset="-78"/>
              <a:cs typeface="Times New Roman" pitchFamily="18" charset="0"/>
            </a:endParaRPr>
          </a:p>
          <a:p>
            <a:pPr algn="justLow" eaLnBrk="0" hangingPunct="0">
              <a:tabLst>
                <a:tab pos="5886450" algn="r"/>
              </a:tabLst>
            </a:pPr>
            <a:r>
              <a:rPr lang="en-US">
                <a:solidFill>
                  <a:srgbClr val="000000"/>
                </a:solidFill>
                <a:latin typeface="Simplified Arabic" pitchFamily="18" charset="-78"/>
                <a:cs typeface="Times New Roman" pitchFamily="18" charset="0"/>
              </a:rPr>
              <a:t>MS 2400-2:2010 (P)</a:t>
            </a:r>
            <a:endParaRPr lang="ar-KW">
              <a:solidFill>
                <a:srgbClr val="000000"/>
              </a:solidFill>
              <a:latin typeface="Simplified Arabic" pitchFamily="18" charset="-78"/>
              <a:cs typeface="Times New Roman" pitchFamily="18" charset="0"/>
            </a:endParaRPr>
          </a:p>
          <a:p>
            <a:pPr algn="justLow" eaLnBrk="0" hangingPunct="0">
              <a:tabLst>
                <a:tab pos="5886450" algn="r"/>
              </a:tabLst>
            </a:pPr>
            <a:r>
              <a:rPr lang="en-US">
                <a:solidFill>
                  <a:srgbClr val="000000"/>
                </a:solidFill>
                <a:latin typeface="Simplified Arabic" pitchFamily="18" charset="-78"/>
                <a:cs typeface="Times New Roman" pitchFamily="18" charset="0"/>
              </a:rPr>
              <a:t>MS 2400-1:2010 (P)</a:t>
            </a:r>
            <a:endParaRPr lang="ar-KW">
              <a:solidFill>
                <a:srgbClr val="000000"/>
              </a:solidFill>
              <a:latin typeface="Simplified Arabic" pitchFamily="18" charset="-78"/>
              <a:cs typeface="Times New Roman" pitchFamily="18" charset="0"/>
            </a:endParaRPr>
          </a:p>
          <a:p>
            <a:pPr algn="justLow" eaLnBrk="0" hangingPunct="0">
              <a:tabLst>
                <a:tab pos="5886450" algn="r"/>
              </a:tabLst>
            </a:pPr>
            <a:r>
              <a:rPr lang="en-US">
                <a:solidFill>
                  <a:srgbClr val="000000"/>
                </a:solidFill>
                <a:latin typeface="Simplified Arabic" pitchFamily="18" charset="-78"/>
                <a:cs typeface="Times New Roman" pitchFamily="18" charset="0"/>
              </a:rPr>
              <a:t>MS 2400-3:2010 (P)</a:t>
            </a:r>
            <a:endParaRPr lang="en-US"/>
          </a:p>
        </p:txBody>
      </p:sp>
      <p:sp>
        <p:nvSpPr>
          <p:cNvPr id="7173" name="Text Box 35"/>
          <p:cNvSpPr txBox="1">
            <a:spLocks noChangeArrowheads="1"/>
          </p:cNvSpPr>
          <p:nvPr/>
        </p:nvSpPr>
        <p:spPr bwMode="auto">
          <a:xfrm>
            <a:off x="152400" y="152400"/>
            <a:ext cx="8839200" cy="1323975"/>
          </a:xfrm>
          <a:prstGeom prst="rect">
            <a:avLst/>
          </a:prstGeom>
          <a:solidFill>
            <a:schemeClr val="tx1"/>
          </a:solidFill>
          <a:ln w="28575" algn="ctr">
            <a:solidFill>
              <a:schemeClr val="tx1"/>
            </a:solidFill>
            <a:miter lim="800000"/>
            <a:headEnd/>
            <a:tailEnd/>
          </a:ln>
        </p:spPr>
        <p:txBody>
          <a:bodyPr>
            <a:spAutoFit/>
          </a:bodyPr>
          <a:lstStyle/>
          <a:p>
            <a:pPr algn="ctr" rtl="1">
              <a:spcBef>
                <a:spcPct val="50000"/>
              </a:spcBef>
            </a:pPr>
            <a:r>
              <a:rPr lang="ar-KW" sz="3200">
                <a:solidFill>
                  <a:schemeClr val="bg1"/>
                </a:solidFill>
              </a:rPr>
              <a:t>إن معظم معايير الحلال الدولية تحتوي على تجاوزات شرعية</a:t>
            </a:r>
          </a:p>
          <a:p>
            <a:pPr algn="ctr" rtl="1">
              <a:spcBef>
                <a:spcPct val="50000"/>
              </a:spcBef>
            </a:pPr>
            <a:r>
              <a:rPr lang="ar-KW" sz="3200">
                <a:solidFill>
                  <a:schemeClr val="bg1"/>
                </a:solidFill>
              </a:rPr>
              <a:t>خاصة عند إجازة بعض بنودها استعمال وسائل التدويخ </a:t>
            </a:r>
            <a:endParaRPr lang="en-US" sz="3200">
              <a:solidFill>
                <a:schemeClr val="bg1"/>
              </a:solidFill>
            </a:endParaRPr>
          </a:p>
        </p:txBody>
      </p:sp>
      <p:sp>
        <p:nvSpPr>
          <p:cNvPr id="8" name="Rectangle 7"/>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11"/>
          <p:cNvSpPr>
            <a:spLocks noChangeArrowheads="1"/>
          </p:cNvSpPr>
          <p:nvPr/>
        </p:nvSpPr>
        <p:spPr bwMode="auto">
          <a:xfrm>
            <a:off x="533400" y="152400"/>
            <a:ext cx="7772400" cy="6248400"/>
          </a:xfrm>
          <a:prstGeom prst="rect">
            <a:avLst/>
          </a:prstGeom>
          <a:noFill/>
          <a:ln w="28575">
            <a:noFill/>
            <a:miter lim="800000"/>
            <a:headEnd/>
            <a:tailEnd/>
          </a:ln>
        </p:spPr>
        <p:txBody>
          <a:bodyPr>
            <a:spAutoFit/>
          </a:bodyPr>
          <a:lstStyle/>
          <a:p>
            <a:pPr algn="ctr" rtl="1">
              <a:lnSpc>
                <a:spcPct val="250000"/>
              </a:lnSpc>
            </a:pPr>
            <a:r>
              <a:rPr lang="ar-KW" sz="4000">
                <a:latin typeface="Simplified Arabic" pitchFamily="18" charset="-78"/>
                <a:cs typeface="Simplified Arabic" pitchFamily="18" charset="-78"/>
              </a:rPr>
              <a:t>يمكننا أن نرى الآن:</a:t>
            </a:r>
          </a:p>
          <a:p>
            <a:pPr algn="ctr" rtl="1">
              <a:lnSpc>
                <a:spcPct val="250000"/>
              </a:lnSpc>
            </a:pPr>
            <a:r>
              <a:rPr lang="ar-KW" sz="4000">
                <a:latin typeface="Simplified Arabic" pitchFamily="18" charset="-78"/>
                <a:cs typeface="Simplified Arabic" pitchFamily="18" charset="-78"/>
              </a:rPr>
              <a:t>أن طريقة الذبح الديني الحلال</a:t>
            </a:r>
          </a:p>
          <a:p>
            <a:pPr algn="ctr" rtl="1">
              <a:lnSpc>
                <a:spcPct val="250000"/>
              </a:lnSpc>
            </a:pPr>
            <a:r>
              <a:rPr lang="ar-KW" sz="4000">
                <a:latin typeface="Simplified Arabic" pitchFamily="18" charset="-78"/>
                <a:cs typeface="Simplified Arabic" pitchFamily="18" charset="-78"/>
              </a:rPr>
              <a:t>مهمة جداً لتأمين صحة وسلامة الإنسان والإحسان إلى الحيوان</a:t>
            </a:r>
            <a:endParaRPr lang="en-US" sz="4000">
              <a:latin typeface="Simplified Arabic" pitchFamily="18" charset="-78"/>
              <a:cs typeface="Simplified Arabic" pitchFamily="18" charset="-78"/>
            </a:endParaRPr>
          </a:p>
        </p:txBody>
      </p:sp>
      <p:sp>
        <p:nvSpPr>
          <p:cNvPr id="3" name="Rectangle 2"/>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3"/>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11"/>
          <p:cNvSpPr>
            <a:spLocks noChangeArrowheads="1"/>
          </p:cNvSpPr>
          <p:nvPr/>
        </p:nvSpPr>
        <p:spPr bwMode="auto">
          <a:xfrm>
            <a:off x="533400" y="1066800"/>
            <a:ext cx="8001000" cy="3508375"/>
          </a:xfrm>
          <a:prstGeom prst="rect">
            <a:avLst/>
          </a:prstGeom>
          <a:noFill/>
          <a:ln w="28575">
            <a:noFill/>
            <a:miter lim="800000"/>
            <a:headEnd/>
            <a:tailEnd/>
          </a:ln>
        </p:spPr>
        <p:txBody>
          <a:bodyPr>
            <a:spAutoFit/>
          </a:bodyPr>
          <a:lstStyle/>
          <a:p>
            <a:pPr algn="ctr" rtl="1">
              <a:lnSpc>
                <a:spcPct val="250000"/>
              </a:lnSpc>
            </a:pPr>
            <a:r>
              <a:rPr lang="ar-KW" sz="4800">
                <a:latin typeface="Simplified Arabic" pitchFamily="18" charset="-78"/>
                <a:cs typeface="Simplified Arabic" pitchFamily="18" charset="-78"/>
              </a:rPr>
              <a:t>وأن العديد من المحظورات الدينية وجد أنها مرتبطة لصالح الإنسان</a:t>
            </a:r>
            <a:endParaRPr lang="en-US" sz="4800">
              <a:latin typeface="Simplified Arabic" pitchFamily="18" charset="-78"/>
              <a:cs typeface="Simplified Arabic" pitchFamily="18" charset="-78"/>
            </a:endParaRPr>
          </a:p>
        </p:txBody>
      </p:sp>
      <p:sp>
        <p:nvSpPr>
          <p:cNvPr id="3" name="Rectangle 2"/>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3"/>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5"/>
          <p:cNvPicPr>
            <a:picLocks noChangeAspect="1" noChangeArrowheads="1"/>
          </p:cNvPicPr>
          <p:nvPr/>
        </p:nvPicPr>
        <p:blipFill>
          <a:blip r:embed="rId2"/>
          <a:srcRect/>
          <a:stretch>
            <a:fillRect/>
          </a:stretch>
        </p:blipFill>
        <p:spPr bwMode="auto">
          <a:xfrm>
            <a:off x="1922463" y="-444308"/>
            <a:ext cx="4932000" cy="765952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3"/>
          <p:cNvPicPr>
            <a:picLocks noChangeAspect="1" noChangeArrowheads="1"/>
          </p:cNvPicPr>
          <p:nvPr/>
        </p:nvPicPr>
        <p:blipFill>
          <a:blip r:embed="rId2"/>
          <a:srcRect/>
          <a:stretch>
            <a:fillRect/>
          </a:stretch>
        </p:blipFill>
        <p:spPr bwMode="auto">
          <a:xfrm>
            <a:off x="2262188" y="-285776"/>
            <a:ext cx="4356000" cy="775996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ar-KW"/>
          </a:p>
        </p:txBody>
      </p:sp>
      <p:pic>
        <p:nvPicPr>
          <p:cNvPr id="66563" name="Picture 2"/>
          <p:cNvPicPr>
            <a:picLocks noChangeAspect="1" noChangeArrowheads="1"/>
          </p:cNvPicPr>
          <p:nvPr/>
        </p:nvPicPr>
        <p:blipFill>
          <a:blip r:embed="rId2"/>
          <a:srcRect/>
          <a:stretch>
            <a:fillRect/>
          </a:stretch>
        </p:blipFill>
        <p:spPr bwMode="auto">
          <a:xfrm>
            <a:off x="1823636" y="-409183"/>
            <a:ext cx="4320000" cy="769583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3"/>
          <p:cNvSpPr>
            <a:spLocks noChangeArrowheads="1"/>
          </p:cNvSpPr>
          <p:nvPr/>
        </p:nvSpPr>
        <p:spPr bwMode="auto">
          <a:xfrm>
            <a:off x="381000" y="0"/>
            <a:ext cx="8534400" cy="6908800"/>
          </a:xfrm>
          <a:prstGeom prst="rect">
            <a:avLst/>
          </a:prstGeom>
          <a:noFill/>
          <a:ln w="9525">
            <a:noFill/>
            <a:miter lim="800000"/>
            <a:headEnd/>
            <a:tailEnd/>
          </a:ln>
        </p:spPr>
        <p:txBody>
          <a:bodyPr>
            <a:spAutoFit/>
          </a:bodyPr>
          <a:lstStyle/>
          <a:p>
            <a:pPr>
              <a:spcAft>
                <a:spcPts val="600"/>
              </a:spcAft>
            </a:pPr>
            <a:r>
              <a:rPr lang="en-US" sz="1400"/>
              <a:t>References:</a:t>
            </a:r>
          </a:p>
          <a:p>
            <a:pPr>
              <a:spcAft>
                <a:spcPts val="600"/>
              </a:spcAft>
            </a:pPr>
            <a:r>
              <a:rPr lang="en-US" sz="1400" b="0" baseline="30000"/>
              <a:t>1</a:t>
            </a:r>
            <a:r>
              <a:rPr lang="en-US" sz="1400" b="0"/>
              <a:t>V. Sante, G. Le Pottier, T. Astruc, M. Mouchonie`re, and X. Fernandez) 2000(. Effect of Stunning Current Frequency on Carcass Downgrading and Meat Quality of Turkey. Poultry Science 79:1208–1214.</a:t>
            </a:r>
          </a:p>
          <a:p>
            <a:pPr>
              <a:spcAft>
                <a:spcPts val="600"/>
              </a:spcAft>
            </a:pPr>
            <a:r>
              <a:rPr lang="en-US" sz="1400" b="0" baseline="30000"/>
              <a:t>2</a:t>
            </a:r>
            <a:r>
              <a:rPr lang="en-US" sz="1400" b="0"/>
              <a:t>Rizwan Khalid of Bristol University.</a:t>
            </a:r>
          </a:p>
          <a:p>
            <a:pPr>
              <a:spcAft>
                <a:spcPts val="600"/>
              </a:spcAft>
            </a:pPr>
            <a:r>
              <a:rPr lang="en-US" sz="1400" b="0" baseline="30000"/>
              <a:t>3</a:t>
            </a:r>
            <a:r>
              <a:rPr lang="en-US" sz="1400" b="0"/>
              <a:t>Gregory N.G. &amp; Wotton S.B. (1990). Effect of stunning on spontaneous physical activity and evoked activity in the brain. British Poultry Science. 31: 215-220.</a:t>
            </a:r>
          </a:p>
          <a:p>
            <a:pPr>
              <a:spcAft>
                <a:spcPts val="600"/>
              </a:spcAft>
            </a:pPr>
            <a:r>
              <a:rPr lang="en-US" sz="1400" b="0" baseline="30000"/>
              <a:t>4</a:t>
            </a:r>
            <a:r>
              <a:rPr lang="en-US" sz="1400" b="0"/>
              <a:t>Gregory, N. G., and S. B. Wotton (1987). Effect of electrical stunning on the electroencephalogram in chickens. Br. Vet. J.: 143, 175-183.</a:t>
            </a:r>
          </a:p>
          <a:p>
            <a:pPr>
              <a:spcAft>
                <a:spcPts val="600"/>
              </a:spcAft>
            </a:pPr>
            <a:r>
              <a:rPr lang="en-US" sz="1400" b="0" baseline="30000"/>
              <a:t>5</a:t>
            </a:r>
            <a:r>
              <a:rPr lang="en-US" sz="1400" b="0"/>
              <a:t>S. Prinz, G. Van Oijen, F. Ehinger, A. Coenen and W. Bessei (2010). Electroencephalograms and physical reflexes of broilers after electrical waterbath stunning using an alternating current. Poult Sci. 89:1265-1274. </a:t>
            </a:r>
          </a:p>
          <a:p>
            <a:pPr>
              <a:spcAft>
                <a:spcPts val="600"/>
              </a:spcAft>
            </a:pPr>
            <a:r>
              <a:rPr lang="en-US" sz="1400" b="0" baseline="30000"/>
              <a:t>6</a:t>
            </a:r>
            <a:r>
              <a:rPr lang="en-US" sz="1400" b="0"/>
              <a:t>Kettlewell, P.J. and Hallworth R.N. (1990). Review paper, Electrical stunning of chickens. J. agric. Engng Res. 47, 139-151.</a:t>
            </a:r>
          </a:p>
          <a:p>
            <a:pPr>
              <a:spcAft>
                <a:spcPts val="600"/>
              </a:spcAft>
            </a:pPr>
            <a:r>
              <a:rPr lang="en-US" sz="1400" b="0" baseline="30000"/>
              <a:t>7</a:t>
            </a:r>
            <a:r>
              <a:rPr lang="en-US" sz="1400" b="0"/>
              <a:t>M. Mouchoniere` RE, G. Le Pottier, and X. Fernandez (1999). The Effect of Current Frequency During Waterbath Stunning on the Physical Recovery and Rate and Extent of Bleed Out in Turkeys. Poultry Science 77:485–489. </a:t>
            </a:r>
          </a:p>
          <a:p>
            <a:pPr>
              <a:spcAft>
                <a:spcPts val="600"/>
              </a:spcAft>
            </a:pPr>
            <a:r>
              <a:rPr lang="en-US" sz="1400" b="0" baseline="30000"/>
              <a:t>8</a:t>
            </a:r>
            <a:r>
              <a:rPr lang="en-US" sz="1400" b="0"/>
              <a:t> Regulations:  Council regulations (EC) No 1099/2009 of 24 September 2009 on the protection of animals at the time of killing. Official Journal of the European Union. </a:t>
            </a:r>
            <a:r>
              <a:rPr lang="en-US" sz="1400" b="0" u="sng">
                <a:hlinkClick r:id="rId2"/>
              </a:rPr>
              <a:t>http://eur-lex.europa.eu/JOHtml.do?uri=OJ:L:2011:040:SOM:EN:HTML</a:t>
            </a:r>
            <a:r>
              <a:rPr lang="en-US" sz="1400" b="0"/>
              <a:t> </a:t>
            </a:r>
          </a:p>
          <a:p>
            <a:pPr>
              <a:spcAft>
                <a:spcPts val="600"/>
              </a:spcAft>
            </a:pPr>
            <a:r>
              <a:rPr lang="en-US" sz="1400" b="0" baseline="30000"/>
              <a:t>9</a:t>
            </a:r>
            <a:r>
              <a:rPr lang="en-US" sz="1400" b="0"/>
              <a:t>Gregory, N. G., L. J. Wilkins, and S. B. Wotton, (1991). Effect of electrical stunning frequency on ventricular fibrillation, downgrading and broken bones in broilers, hens and quails. Br. Vet. J. 147:71–77.</a:t>
            </a:r>
          </a:p>
          <a:p>
            <a:pPr rtl="1">
              <a:spcAft>
                <a:spcPts val="600"/>
              </a:spcAft>
            </a:pPr>
            <a:r>
              <a:rPr lang="ar-KW" sz="1400" b="0"/>
              <a:t>الموسوعة الفقهية، الجزء التاسع والثلاثون، ص 324، وزارة الأوقاف والشئون الإسلامية، دولة الكويت.</a:t>
            </a:r>
            <a:r>
              <a:rPr lang="ar-KW" sz="1400" b="0" baseline="30000"/>
              <a:t> 10</a:t>
            </a:r>
            <a:endParaRPr lang="en-US" sz="1400" b="0"/>
          </a:p>
          <a:p>
            <a:pPr>
              <a:spcAft>
                <a:spcPts val="600"/>
              </a:spcAft>
            </a:pPr>
            <a:r>
              <a:rPr lang="en-US" sz="1400" b="0" baseline="30000"/>
              <a:t>11</a:t>
            </a:r>
            <a:r>
              <a:rPr lang="en-US" sz="1400" b="0"/>
              <a:t> Sayda A. M. Ali, Hyder O. Abdalla, and Ibrahim M. Mahgoub: Effect of slaughtering methods on the keeping quality of broilers chickens meat (email: </a:t>
            </a:r>
            <a:r>
              <a:rPr lang="en-US" sz="1400" b="0" u="sng">
                <a:hlinkClick r:id="rId3"/>
              </a:rPr>
              <a:t>saydamhmmd@yahoo.com</a:t>
            </a:r>
            <a:r>
              <a:rPr lang="en-US" sz="1400" b="0"/>
              <a:t>)</a:t>
            </a:r>
          </a:p>
          <a:p>
            <a:pPr>
              <a:spcAft>
                <a:spcPts val="600"/>
              </a:spcAft>
            </a:pPr>
            <a:r>
              <a:rPr lang="en-US" sz="1400" b="0" baseline="30000"/>
              <a:t>12</a:t>
            </a:r>
            <a:r>
              <a:rPr lang="ar-KW" sz="1400" b="0"/>
              <a:t>البخاري : الشركة (2488) , ومسلم : الأضاحي (1968), والترمذي: الأحكام والفوائد (1491), والنسائي: الضحايا (4410), وأبو داود: الضحايا (2821), وأحمد (3/463</a:t>
            </a:r>
            <a:r>
              <a:rPr lang="en-US" sz="1400" b="0"/>
              <a:t>).</a:t>
            </a:r>
          </a:p>
          <a:p>
            <a:pPr>
              <a:spcAft>
                <a:spcPts val="600"/>
              </a:spcAft>
            </a:pPr>
            <a:r>
              <a:rPr lang="en-US" sz="1400" b="0" baseline="30000"/>
              <a:t>13</a:t>
            </a:r>
            <a:r>
              <a:rPr lang="en-US" sz="1400" b="0"/>
              <a:t>Zabh Halal VS. Stunning Method, By:  Dr Jawad Hidmi (PhD)</a:t>
            </a:r>
          </a:p>
        </p:txBody>
      </p:sp>
      <p:sp>
        <p:nvSpPr>
          <p:cNvPr id="3" name="Rectangle 2"/>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3"/>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Halal Sciences Academy - Transparency.png"/>
          <p:cNvPicPr>
            <a:picLocks noChangeAspect="1"/>
          </p:cNvPicPr>
          <p:nvPr/>
        </p:nvPicPr>
        <p:blipFill>
          <a:blip r:embed="rId2" cstate="print"/>
          <a:stretch>
            <a:fillRect/>
          </a:stretch>
        </p:blipFill>
        <p:spPr>
          <a:xfrm>
            <a:off x="2122637" y="1164202"/>
            <a:ext cx="4752000" cy="1516890"/>
          </a:xfrm>
          <a:prstGeom prst="rect">
            <a:avLst/>
          </a:prstGeom>
        </p:spPr>
      </p:pic>
      <p:sp>
        <p:nvSpPr>
          <p:cNvPr id="8" name="TextBox 4"/>
          <p:cNvSpPr txBox="1"/>
          <p:nvPr/>
        </p:nvSpPr>
        <p:spPr>
          <a:xfrm>
            <a:off x="1622571" y="4220182"/>
            <a:ext cx="5898859" cy="92333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IN" dirty="0" smtClean="0"/>
              <a:t>www.HalalEA.com</a:t>
            </a:r>
          </a:p>
          <a:p>
            <a:pPr algn="ctr"/>
            <a:endParaRPr lang="en-IN" dirty="0" smtClean="0"/>
          </a:p>
          <a:p>
            <a:pPr algn="ctr"/>
            <a:r>
              <a:rPr lang="en-IN" dirty="0" smtClean="0"/>
              <a:t>Trademarks, icons, images belong to their respective owners.</a:t>
            </a:r>
            <a:endParaRPr lang="en-IN" dirty="0"/>
          </a:p>
        </p:txBody>
      </p:sp>
      <p:sp>
        <p:nvSpPr>
          <p:cNvPr id="9" name="TextBox 12"/>
          <p:cNvSpPr txBox="1"/>
          <p:nvPr/>
        </p:nvSpPr>
        <p:spPr>
          <a:xfrm>
            <a:off x="3408521" y="5432188"/>
            <a:ext cx="2156360" cy="26161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sz="1100" dirty="0" smtClean="0"/>
              <a:t>© </a:t>
            </a:r>
            <a:r>
              <a:rPr lang="en-IN" sz="1100" dirty="0" err="1" smtClean="0"/>
              <a:t>Halal</a:t>
            </a:r>
            <a:r>
              <a:rPr lang="en-IN" sz="1100" dirty="0" smtClean="0"/>
              <a:t> Sciences Academy Limited</a:t>
            </a:r>
            <a:endParaRPr lang="en-IN" sz="11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p:cNvSpPr>
            <a:spLocks noChangeArrowheads="1"/>
          </p:cNvSpPr>
          <p:nvPr/>
        </p:nvSpPr>
        <p:spPr bwMode="auto">
          <a:xfrm flipH="1">
            <a:off x="457200" y="533400"/>
            <a:ext cx="8001000" cy="1481138"/>
          </a:xfrm>
          <a:prstGeom prst="rect">
            <a:avLst/>
          </a:prstGeom>
          <a:noFill/>
          <a:ln w="76200">
            <a:solidFill>
              <a:srgbClr val="006600"/>
            </a:solidFill>
            <a:miter lim="800000"/>
            <a:headEnd/>
            <a:tailEnd/>
          </a:ln>
        </p:spPr>
        <p:txBody>
          <a:bodyPr anchor="ctr">
            <a:spAutoFit/>
          </a:bodyPr>
          <a:lstStyle/>
          <a:p>
            <a:pPr algn="just" rtl="1">
              <a:lnSpc>
                <a:spcPct val="150000"/>
              </a:lnSpc>
            </a:pPr>
            <a:r>
              <a:rPr lang="ar-KW" sz="3200"/>
              <a:t>هناك أربع محاور رئيسية يجب التعامل معها عند ذبح الحيوان والطير بهدف الإطعام</a:t>
            </a:r>
            <a:endParaRPr lang="ar-KW" sz="3200">
              <a:latin typeface="Times New Roman" pitchFamily="18" charset="0"/>
              <a:cs typeface="Times New Roman" pitchFamily="18" charset="0"/>
            </a:endParaRPr>
          </a:p>
        </p:txBody>
      </p:sp>
      <p:sp>
        <p:nvSpPr>
          <p:cNvPr id="7" name="Rectangle 1"/>
          <p:cNvSpPr>
            <a:spLocks noChangeArrowheads="1"/>
          </p:cNvSpPr>
          <p:nvPr/>
        </p:nvSpPr>
        <p:spPr bwMode="auto">
          <a:xfrm flipH="1">
            <a:off x="1676400" y="4157654"/>
            <a:ext cx="7239000" cy="685800"/>
          </a:xfrm>
          <a:prstGeom prst="rect">
            <a:avLst/>
          </a:prstGeom>
          <a:noFill/>
          <a:ln w="9525">
            <a:noFill/>
            <a:miter lim="800000"/>
            <a:headEnd/>
            <a:tailEnd/>
          </a:ln>
        </p:spPr>
        <p:txBody>
          <a:bodyPr anchor="ctr">
            <a:spAutoFit/>
          </a:bodyPr>
          <a:lstStyle/>
          <a:p>
            <a:pPr algn="just" rtl="1">
              <a:lnSpc>
                <a:spcPct val="150000"/>
              </a:lnSpc>
            </a:pPr>
            <a:r>
              <a:rPr lang="ar-KW" sz="2800" dirty="0">
                <a:latin typeface="Simplified Arabic" pitchFamily="18" charset="-78"/>
                <a:cs typeface="Simplified Arabic" pitchFamily="18" charset="-78"/>
              </a:rPr>
              <a:t>3. الإحسان إلى الحيوان، و</a:t>
            </a:r>
            <a:endParaRPr lang="en-US" sz="2800" dirty="0">
              <a:latin typeface="Simplified Arabic" pitchFamily="18" charset="-78"/>
              <a:cs typeface="Simplified Arabic" pitchFamily="18" charset="-78"/>
            </a:endParaRPr>
          </a:p>
        </p:txBody>
      </p:sp>
      <p:sp>
        <p:nvSpPr>
          <p:cNvPr id="8" name="Rectangle 1"/>
          <p:cNvSpPr>
            <a:spLocks noChangeArrowheads="1"/>
          </p:cNvSpPr>
          <p:nvPr/>
        </p:nvSpPr>
        <p:spPr bwMode="auto">
          <a:xfrm flipH="1">
            <a:off x="1676400" y="2362191"/>
            <a:ext cx="7239000" cy="685800"/>
          </a:xfrm>
          <a:prstGeom prst="rect">
            <a:avLst/>
          </a:prstGeom>
          <a:noFill/>
          <a:ln w="9525">
            <a:noFill/>
            <a:miter lim="800000"/>
            <a:headEnd/>
            <a:tailEnd/>
          </a:ln>
        </p:spPr>
        <p:txBody>
          <a:bodyPr anchor="ctr">
            <a:spAutoFit/>
          </a:bodyPr>
          <a:lstStyle/>
          <a:p>
            <a:pPr algn="just" rtl="1">
              <a:lnSpc>
                <a:spcPct val="150000"/>
              </a:lnSpc>
            </a:pPr>
            <a:r>
              <a:rPr lang="ar-KW" sz="2800">
                <a:latin typeface="Simplified Arabic" pitchFamily="18" charset="-78"/>
                <a:cs typeface="Simplified Arabic" pitchFamily="18" charset="-78"/>
              </a:rPr>
              <a:t>1. المتطلبات الدينية</a:t>
            </a:r>
            <a:endParaRPr lang="en-US" sz="2800">
              <a:latin typeface="Simplified Arabic" pitchFamily="18" charset="-78"/>
              <a:cs typeface="Simplified Arabic" pitchFamily="18" charset="-78"/>
            </a:endParaRPr>
          </a:p>
        </p:txBody>
      </p:sp>
      <p:sp>
        <p:nvSpPr>
          <p:cNvPr id="9" name="Rectangle 1"/>
          <p:cNvSpPr>
            <a:spLocks noChangeArrowheads="1"/>
          </p:cNvSpPr>
          <p:nvPr/>
        </p:nvSpPr>
        <p:spPr bwMode="auto">
          <a:xfrm flipH="1">
            <a:off x="1676400" y="3248016"/>
            <a:ext cx="7239000" cy="685800"/>
          </a:xfrm>
          <a:prstGeom prst="rect">
            <a:avLst/>
          </a:prstGeom>
          <a:noFill/>
          <a:ln w="9525">
            <a:noFill/>
            <a:miter lim="800000"/>
            <a:headEnd/>
            <a:tailEnd/>
          </a:ln>
        </p:spPr>
        <p:txBody>
          <a:bodyPr anchor="ctr">
            <a:spAutoFit/>
          </a:bodyPr>
          <a:lstStyle/>
          <a:p>
            <a:pPr algn="just" rtl="1">
              <a:lnSpc>
                <a:spcPct val="150000"/>
              </a:lnSpc>
            </a:pPr>
            <a:r>
              <a:rPr lang="ar-KW" sz="2800">
                <a:latin typeface="Simplified Arabic" pitchFamily="18" charset="-78"/>
                <a:cs typeface="Simplified Arabic" pitchFamily="18" charset="-78"/>
              </a:rPr>
              <a:t>2. سلامة وصحة الإنسان</a:t>
            </a:r>
            <a:endParaRPr lang="en-US" sz="2800">
              <a:latin typeface="Simplified Arabic" pitchFamily="18" charset="-78"/>
              <a:cs typeface="Simplified Arabic" pitchFamily="18" charset="-78"/>
            </a:endParaRPr>
          </a:p>
        </p:txBody>
      </p:sp>
      <p:sp>
        <p:nvSpPr>
          <p:cNvPr id="2" name="Rectangle 1"/>
          <p:cNvSpPr>
            <a:spLocks noChangeArrowheads="1"/>
          </p:cNvSpPr>
          <p:nvPr/>
        </p:nvSpPr>
        <p:spPr bwMode="auto">
          <a:xfrm>
            <a:off x="304800" y="4991091"/>
            <a:ext cx="8534400" cy="1331913"/>
          </a:xfrm>
          <a:prstGeom prst="rect">
            <a:avLst/>
          </a:prstGeom>
          <a:noFill/>
          <a:ln w="9525">
            <a:noFill/>
            <a:miter lim="800000"/>
            <a:headEnd/>
            <a:tailEnd/>
          </a:ln>
        </p:spPr>
        <p:txBody>
          <a:bodyPr>
            <a:spAutoFit/>
          </a:bodyPr>
          <a:lstStyle/>
          <a:p>
            <a:pPr algn="just" rtl="1">
              <a:lnSpc>
                <a:spcPct val="150000"/>
              </a:lnSpc>
            </a:pPr>
            <a:r>
              <a:rPr lang="ar-KW" sz="2800">
                <a:latin typeface="Simplified Arabic" pitchFamily="18" charset="-78"/>
                <a:cs typeface="Simplified Arabic" pitchFamily="18" charset="-78"/>
              </a:rPr>
              <a:t>4. وأن المواد الخام هنا هي حيوانات على قيد الحياة، بها نظام عصبي مركزي، ويمكنها التعبير عن مشاعرها، ولها مكونات بيولوجية مثل البشر.</a:t>
            </a:r>
            <a:endParaRPr lang="en-US" sz="2800">
              <a:latin typeface="Simplified Arabic" pitchFamily="18" charset="-78"/>
              <a:cs typeface="Simplified Arabic" pitchFamily="18" charset="-78"/>
            </a:endParaRPr>
          </a:p>
        </p:txBody>
      </p:sp>
      <p:pic>
        <p:nvPicPr>
          <p:cNvPr id="8199" name="Picture 5"/>
          <p:cNvPicPr>
            <a:picLocks noChangeAspect="1" noChangeArrowheads="1"/>
          </p:cNvPicPr>
          <p:nvPr/>
        </p:nvPicPr>
        <p:blipFill>
          <a:blip r:embed="rId2"/>
          <a:srcRect/>
          <a:stretch>
            <a:fillRect/>
          </a:stretch>
        </p:blipFill>
        <p:spPr bwMode="auto">
          <a:xfrm>
            <a:off x="914400" y="2214554"/>
            <a:ext cx="2684463" cy="2176462"/>
          </a:xfrm>
          <a:prstGeom prst="rect">
            <a:avLst/>
          </a:prstGeom>
          <a:noFill/>
          <a:ln w="9525">
            <a:noFill/>
            <a:miter lim="800000"/>
            <a:headEnd/>
            <a:tailEnd/>
          </a:ln>
        </p:spPr>
      </p:pic>
      <p:sp>
        <p:nvSpPr>
          <p:cNvPr id="10" name="Rectangle 9"/>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Rectangle 11"/>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Rectangle 12"/>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ChangeArrowheads="1"/>
          </p:cNvSpPr>
          <p:nvPr/>
        </p:nvSpPr>
        <p:spPr bwMode="auto">
          <a:xfrm>
            <a:off x="76200" y="1328718"/>
            <a:ext cx="6248400" cy="3278188"/>
          </a:xfrm>
          <a:prstGeom prst="rect">
            <a:avLst/>
          </a:prstGeom>
          <a:noFill/>
          <a:ln w="9525">
            <a:noFill/>
            <a:miter lim="800000"/>
            <a:headEnd/>
            <a:tailEnd/>
          </a:ln>
        </p:spPr>
        <p:txBody>
          <a:bodyPr>
            <a:spAutoFit/>
          </a:bodyPr>
          <a:lstStyle/>
          <a:p>
            <a:pPr algn="ctr" rtl="1">
              <a:lnSpc>
                <a:spcPct val="200000"/>
              </a:lnSpc>
            </a:pPr>
            <a:r>
              <a:rPr lang="ar-KW" sz="3600">
                <a:latin typeface="Simplified Arabic" pitchFamily="18" charset="-78"/>
                <a:cs typeface="Simplified Arabic" pitchFamily="18" charset="-78"/>
              </a:rPr>
              <a:t>يدعو التوجيه الديني في الذبح، خاصة الشريعة الإسلامية، إلى سلامة وصحة الإنسان وإلى الإحسان إلى الحيوان</a:t>
            </a:r>
          </a:p>
        </p:txBody>
      </p:sp>
      <p:pic>
        <p:nvPicPr>
          <p:cNvPr id="9219" name="Picture 2"/>
          <p:cNvPicPr>
            <a:picLocks noChangeAspect="1" noChangeArrowheads="1"/>
          </p:cNvPicPr>
          <p:nvPr/>
        </p:nvPicPr>
        <p:blipFill>
          <a:blip r:embed="rId2"/>
          <a:srcRect/>
          <a:stretch>
            <a:fillRect/>
          </a:stretch>
        </p:blipFill>
        <p:spPr bwMode="auto">
          <a:xfrm>
            <a:off x="6324600" y="642918"/>
            <a:ext cx="2743200" cy="2438400"/>
          </a:xfrm>
          <a:prstGeom prst="rect">
            <a:avLst/>
          </a:prstGeom>
          <a:noFill/>
          <a:ln w="9525">
            <a:noFill/>
            <a:miter lim="800000"/>
            <a:headEnd/>
            <a:tailEnd/>
          </a:ln>
        </p:spPr>
      </p:pic>
      <p:pic>
        <p:nvPicPr>
          <p:cNvPr id="9220" name="Picture 3"/>
          <p:cNvPicPr>
            <a:picLocks noChangeAspect="1" noChangeArrowheads="1"/>
          </p:cNvPicPr>
          <p:nvPr/>
        </p:nvPicPr>
        <p:blipFill>
          <a:blip r:embed="rId3"/>
          <a:srcRect/>
          <a:stretch>
            <a:fillRect/>
          </a:stretch>
        </p:blipFill>
        <p:spPr bwMode="auto">
          <a:xfrm>
            <a:off x="6324600" y="3690918"/>
            <a:ext cx="2743200" cy="2438400"/>
          </a:xfrm>
          <a:prstGeom prst="rect">
            <a:avLst/>
          </a:prstGeom>
          <a:noFill/>
          <a:ln w="9525">
            <a:noFill/>
            <a:miter lim="800000"/>
            <a:headEnd/>
            <a:tailEnd/>
          </a:ln>
        </p:spPr>
      </p:pic>
      <p:sp>
        <p:nvSpPr>
          <p:cNvPr id="5" name="Rectangle 4"/>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ChangeArrowheads="1"/>
          </p:cNvSpPr>
          <p:nvPr/>
        </p:nvSpPr>
        <p:spPr bwMode="auto">
          <a:xfrm>
            <a:off x="1333500" y="825500"/>
            <a:ext cx="7658100" cy="1384300"/>
          </a:xfrm>
          <a:prstGeom prst="rect">
            <a:avLst/>
          </a:prstGeom>
          <a:noFill/>
          <a:ln w="9525">
            <a:noFill/>
            <a:miter lim="800000"/>
            <a:headEnd/>
            <a:tailEnd/>
          </a:ln>
        </p:spPr>
        <p:txBody>
          <a:bodyPr>
            <a:spAutoFit/>
          </a:bodyPr>
          <a:lstStyle/>
          <a:p>
            <a:pPr algn="just" rtl="1">
              <a:lnSpc>
                <a:spcPct val="150000"/>
              </a:lnSpc>
            </a:pPr>
            <a:r>
              <a:rPr lang="ar-KW" sz="2800">
                <a:latin typeface="Simplified Arabic" pitchFamily="18" charset="-78"/>
                <a:cs typeface="Simplified Arabic" pitchFamily="18" charset="-78"/>
              </a:rPr>
              <a:t>المتطلبات الدينية في الغذاء واضحة المعالم في الأديان السماوية، لا سيما الدين الإسلامي، فقد ركزت وبشكل مباشر على التالي:</a:t>
            </a:r>
            <a:endParaRPr lang="en-US" sz="2800">
              <a:latin typeface="Simplified Arabic" pitchFamily="18" charset="-78"/>
              <a:cs typeface="Simplified Arabic" pitchFamily="18" charset="-78"/>
            </a:endParaRPr>
          </a:p>
        </p:txBody>
      </p:sp>
      <p:pic>
        <p:nvPicPr>
          <p:cNvPr id="10243" name="Picture 5"/>
          <p:cNvPicPr>
            <a:picLocks noChangeAspect="1" noChangeArrowheads="1"/>
          </p:cNvPicPr>
          <p:nvPr/>
        </p:nvPicPr>
        <p:blipFill>
          <a:blip r:embed="rId2"/>
          <a:srcRect/>
          <a:stretch>
            <a:fillRect/>
          </a:stretch>
        </p:blipFill>
        <p:spPr bwMode="auto">
          <a:xfrm>
            <a:off x="161925" y="609600"/>
            <a:ext cx="1095375" cy="1314450"/>
          </a:xfrm>
          <a:prstGeom prst="rect">
            <a:avLst/>
          </a:prstGeom>
          <a:noFill/>
          <a:ln w="9525">
            <a:noFill/>
            <a:miter lim="800000"/>
            <a:headEnd/>
            <a:tailEnd/>
          </a:ln>
        </p:spPr>
      </p:pic>
      <p:sp>
        <p:nvSpPr>
          <p:cNvPr id="10244" name="Rectangle 11"/>
          <p:cNvSpPr>
            <a:spLocks noChangeArrowheads="1"/>
          </p:cNvSpPr>
          <p:nvPr/>
        </p:nvSpPr>
        <p:spPr bwMode="auto">
          <a:xfrm>
            <a:off x="152400" y="1981200"/>
            <a:ext cx="1181100" cy="338138"/>
          </a:xfrm>
          <a:prstGeom prst="rect">
            <a:avLst/>
          </a:prstGeom>
          <a:solidFill>
            <a:srgbClr val="FF0000"/>
          </a:solidFill>
          <a:ln w="28575">
            <a:solidFill>
              <a:schemeClr val="tx1"/>
            </a:solidFill>
            <a:miter lim="800000"/>
            <a:headEnd/>
            <a:tailEnd/>
          </a:ln>
        </p:spPr>
        <p:txBody>
          <a:bodyPr>
            <a:spAutoFit/>
          </a:bodyPr>
          <a:lstStyle/>
          <a:p>
            <a:pPr algn="ctr"/>
            <a:r>
              <a:rPr lang="ar-KW" sz="1600">
                <a:solidFill>
                  <a:schemeClr val="bg1"/>
                </a:solidFill>
                <a:latin typeface="Times New Roman" pitchFamily="18" charset="0"/>
                <a:cs typeface="Times New Roman" pitchFamily="18" charset="0"/>
              </a:rPr>
              <a:t>الإسلام</a:t>
            </a:r>
            <a:endParaRPr lang="en-US" sz="1600">
              <a:solidFill>
                <a:schemeClr val="bg1"/>
              </a:solidFill>
              <a:latin typeface="Times New Roman" pitchFamily="18" charset="0"/>
              <a:cs typeface="Times New Roman" pitchFamily="18" charset="0"/>
            </a:endParaRPr>
          </a:p>
        </p:txBody>
      </p:sp>
      <p:sp>
        <p:nvSpPr>
          <p:cNvPr id="10245" name="Rectangle 11"/>
          <p:cNvSpPr>
            <a:spLocks noChangeArrowheads="1"/>
          </p:cNvSpPr>
          <p:nvPr/>
        </p:nvSpPr>
        <p:spPr bwMode="auto">
          <a:xfrm>
            <a:off x="152400" y="2830513"/>
            <a:ext cx="1181100" cy="369887"/>
          </a:xfrm>
          <a:prstGeom prst="rect">
            <a:avLst/>
          </a:prstGeom>
          <a:solidFill>
            <a:srgbClr val="FF0000"/>
          </a:solidFill>
          <a:ln w="28575">
            <a:solidFill>
              <a:schemeClr val="tx1"/>
            </a:solidFill>
            <a:miter lim="800000"/>
            <a:headEnd/>
            <a:tailEnd/>
          </a:ln>
        </p:spPr>
        <p:txBody>
          <a:bodyPr>
            <a:spAutoFit/>
          </a:bodyPr>
          <a:lstStyle/>
          <a:p>
            <a:pPr algn="ctr"/>
            <a:r>
              <a:rPr lang="ar-KW">
                <a:solidFill>
                  <a:schemeClr val="bg1"/>
                </a:solidFill>
                <a:latin typeface="Times New Roman" pitchFamily="18" charset="0"/>
                <a:cs typeface="Times New Roman" pitchFamily="18" charset="0"/>
              </a:rPr>
              <a:t>اليهودية</a:t>
            </a:r>
            <a:endParaRPr lang="en-US">
              <a:solidFill>
                <a:schemeClr val="bg1"/>
              </a:solidFill>
              <a:latin typeface="Times New Roman" pitchFamily="18" charset="0"/>
              <a:cs typeface="Times New Roman" pitchFamily="18" charset="0"/>
            </a:endParaRPr>
          </a:p>
        </p:txBody>
      </p:sp>
      <p:sp>
        <p:nvSpPr>
          <p:cNvPr id="10246" name="Rectangle 11"/>
          <p:cNvSpPr>
            <a:spLocks noChangeArrowheads="1"/>
          </p:cNvSpPr>
          <p:nvPr/>
        </p:nvSpPr>
        <p:spPr bwMode="auto">
          <a:xfrm>
            <a:off x="152400" y="2435225"/>
            <a:ext cx="1181100" cy="307975"/>
          </a:xfrm>
          <a:prstGeom prst="rect">
            <a:avLst/>
          </a:prstGeom>
          <a:solidFill>
            <a:srgbClr val="FF0000"/>
          </a:solidFill>
          <a:ln w="28575">
            <a:solidFill>
              <a:schemeClr val="tx1"/>
            </a:solidFill>
            <a:miter lim="800000"/>
            <a:headEnd/>
            <a:tailEnd/>
          </a:ln>
        </p:spPr>
        <p:txBody>
          <a:bodyPr>
            <a:spAutoFit/>
          </a:bodyPr>
          <a:lstStyle/>
          <a:p>
            <a:pPr algn="ctr"/>
            <a:r>
              <a:rPr lang="ar-KW" sz="1400">
                <a:solidFill>
                  <a:schemeClr val="bg1"/>
                </a:solidFill>
                <a:latin typeface="Times New Roman" pitchFamily="18" charset="0"/>
                <a:cs typeface="Times New Roman" pitchFamily="18" charset="0"/>
              </a:rPr>
              <a:t>المسيحية</a:t>
            </a:r>
            <a:endParaRPr lang="en-US" sz="1400">
              <a:solidFill>
                <a:schemeClr val="bg1"/>
              </a:solidFill>
              <a:latin typeface="Times New Roman" pitchFamily="18" charset="0"/>
              <a:cs typeface="Times New Roman" pitchFamily="18" charset="0"/>
            </a:endParaRPr>
          </a:p>
        </p:txBody>
      </p:sp>
      <p:pic>
        <p:nvPicPr>
          <p:cNvPr id="10247" name="Picture 3"/>
          <p:cNvPicPr>
            <a:picLocks noChangeAspect="1" noChangeArrowheads="1"/>
          </p:cNvPicPr>
          <p:nvPr/>
        </p:nvPicPr>
        <p:blipFill>
          <a:blip r:embed="rId3"/>
          <a:srcRect/>
          <a:stretch>
            <a:fillRect/>
          </a:stretch>
        </p:blipFill>
        <p:spPr bwMode="auto">
          <a:xfrm>
            <a:off x="215900" y="3508375"/>
            <a:ext cx="1993900" cy="1368425"/>
          </a:xfrm>
          <a:prstGeom prst="rect">
            <a:avLst/>
          </a:prstGeom>
          <a:noFill/>
          <a:ln w="9525">
            <a:noFill/>
            <a:miter lim="800000"/>
            <a:headEnd/>
            <a:tailEnd/>
          </a:ln>
        </p:spPr>
      </p:pic>
      <p:pic>
        <p:nvPicPr>
          <p:cNvPr id="10248" name="Picture 4"/>
          <p:cNvPicPr>
            <a:picLocks noChangeAspect="1" noChangeArrowheads="1"/>
          </p:cNvPicPr>
          <p:nvPr/>
        </p:nvPicPr>
        <p:blipFill>
          <a:blip r:embed="rId4" cstate="print"/>
          <a:srcRect/>
          <a:stretch>
            <a:fillRect/>
          </a:stretch>
        </p:blipFill>
        <p:spPr bwMode="auto">
          <a:xfrm>
            <a:off x="2286000" y="4029075"/>
            <a:ext cx="1790700" cy="1076325"/>
          </a:xfrm>
          <a:prstGeom prst="rect">
            <a:avLst/>
          </a:prstGeom>
          <a:noFill/>
          <a:ln w="9525">
            <a:noFill/>
            <a:miter lim="800000"/>
            <a:headEnd/>
            <a:tailEnd/>
          </a:ln>
        </p:spPr>
      </p:pic>
      <p:sp>
        <p:nvSpPr>
          <p:cNvPr id="10249" name="Rectangle 1"/>
          <p:cNvSpPr>
            <a:spLocks noChangeArrowheads="1"/>
          </p:cNvSpPr>
          <p:nvPr/>
        </p:nvSpPr>
        <p:spPr bwMode="auto">
          <a:xfrm flipH="1">
            <a:off x="1614488" y="122238"/>
            <a:ext cx="7377112" cy="584200"/>
          </a:xfrm>
          <a:prstGeom prst="rect">
            <a:avLst/>
          </a:prstGeom>
          <a:solidFill>
            <a:srgbClr val="00B050"/>
          </a:solidFill>
          <a:ln w="9525">
            <a:noFill/>
            <a:miter lim="800000"/>
            <a:headEnd/>
            <a:tailEnd/>
          </a:ln>
        </p:spPr>
        <p:txBody>
          <a:bodyPr anchor="ctr">
            <a:spAutoFit/>
          </a:bodyPr>
          <a:lstStyle/>
          <a:p>
            <a:pPr algn="just" rtl="1"/>
            <a:r>
              <a:rPr lang="ar-KW" sz="3200">
                <a:solidFill>
                  <a:schemeClr val="bg1"/>
                </a:solidFill>
                <a:latin typeface="Simplified Arabic" pitchFamily="18" charset="-78"/>
                <a:cs typeface="Simplified Arabic" pitchFamily="18" charset="-78"/>
              </a:rPr>
              <a:t>المتطلبات الدينية</a:t>
            </a:r>
            <a:endParaRPr lang="en-US" sz="3200">
              <a:solidFill>
                <a:schemeClr val="bg1"/>
              </a:solidFill>
              <a:latin typeface="Simplified Arabic" pitchFamily="18" charset="-78"/>
              <a:cs typeface="Simplified Arabic" pitchFamily="18" charset="-78"/>
            </a:endParaRPr>
          </a:p>
        </p:txBody>
      </p:sp>
      <p:sp>
        <p:nvSpPr>
          <p:cNvPr id="13" name="Rectangle 12"/>
          <p:cNvSpPr>
            <a:spLocks noChangeArrowheads="1"/>
          </p:cNvSpPr>
          <p:nvPr/>
        </p:nvSpPr>
        <p:spPr bwMode="auto">
          <a:xfrm>
            <a:off x="457200" y="2362200"/>
            <a:ext cx="7924800" cy="4340225"/>
          </a:xfrm>
          <a:prstGeom prst="rect">
            <a:avLst/>
          </a:prstGeom>
          <a:noFill/>
          <a:ln w="9525">
            <a:noFill/>
            <a:miter lim="800000"/>
            <a:headEnd/>
            <a:tailEnd/>
          </a:ln>
        </p:spPr>
        <p:txBody>
          <a:bodyPr>
            <a:spAutoFit/>
          </a:bodyPr>
          <a:lstStyle/>
          <a:p>
            <a:pPr algn="just" rtl="1">
              <a:lnSpc>
                <a:spcPct val="150000"/>
              </a:lnSpc>
              <a:spcAft>
                <a:spcPts val="1800"/>
              </a:spcAft>
            </a:pPr>
            <a:r>
              <a:rPr lang="ar-KW" sz="3600" baseline="30000">
                <a:solidFill>
                  <a:srgbClr val="0033CC"/>
                </a:solidFill>
                <a:latin typeface="Simplified Arabic" pitchFamily="18" charset="-78"/>
                <a:cs typeface="Simplified Arabic" pitchFamily="18" charset="-78"/>
              </a:rPr>
              <a:t>1. اتباع طرائق معينة في الذبح</a:t>
            </a:r>
          </a:p>
          <a:p>
            <a:pPr algn="just" rtl="1">
              <a:lnSpc>
                <a:spcPct val="150000"/>
              </a:lnSpc>
              <a:spcAft>
                <a:spcPts val="1800"/>
              </a:spcAft>
            </a:pPr>
            <a:r>
              <a:rPr lang="ar-KW" sz="3600" baseline="30000">
                <a:solidFill>
                  <a:srgbClr val="0033CC"/>
                </a:solidFill>
                <a:latin typeface="Simplified Arabic" pitchFamily="18" charset="-78"/>
                <a:cs typeface="Simplified Arabic" pitchFamily="18" charset="-78"/>
              </a:rPr>
              <a:t>2. الإحسان في ذبح الحيوان </a:t>
            </a:r>
          </a:p>
          <a:p>
            <a:pPr algn="just" rtl="1">
              <a:lnSpc>
                <a:spcPct val="150000"/>
              </a:lnSpc>
              <a:spcAft>
                <a:spcPts val="1800"/>
              </a:spcAft>
            </a:pPr>
            <a:r>
              <a:rPr lang="ar-KW" sz="3600" baseline="30000">
                <a:solidFill>
                  <a:srgbClr val="0033CC"/>
                </a:solidFill>
                <a:latin typeface="Simplified Arabic" pitchFamily="18" charset="-78"/>
                <a:cs typeface="Simplified Arabic" pitchFamily="18" charset="-78"/>
              </a:rPr>
              <a:t>3. الإمتناع عن أكل لحم الخنزير أو اللحم الميت</a:t>
            </a:r>
          </a:p>
          <a:p>
            <a:pPr algn="just" rtl="1">
              <a:lnSpc>
                <a:spcPct val="150000"/>
              </a:lnSpc>
              <a:spcAft>
                <a:spcPts val="1800"/>
              </a:spcAft>
            </a:pPr>
            <a:r>
              <a:rPr lang="ar-KW" sz="3600" baseline="30000">
                <a:solidFill>
                  <a:srgbClr val="0033CC"/>
                </a:solidFill>
                <a:latin typeface="Simplified Arabic" pitchFamily="18" charset="-78"/>
                <a:cs typeface="Simplified Arabic" pitchFamily="18" charset="-78"/>
              </a:rPr>
              <a:t>4. الإمتناع عن أكل الدم المسفوح، و</a:t>
            </a:r>
          </a:p>
          <a:p>
            <a:pPr algn="just" rtl="1">
              <a:lnSpc>
                <a:spcPct val="150000"/>
              </a:lnSpc>
              <a:spcAft>
                <a:spcPts val="1800"/>
              </a:spcAft>
            </a:pPr>
            <a:r>
              <a:rPr lang="ar-KW" sz="3600" baseline="30000">
                <a:solidFill>
                  <a:srgbClr val="0033CC"/>
                </a:solidFill>
                <a:latin typeface="Simplified Arabic" pitchFamily="18" charset="-78"/>
                <a:cs typeface="Simplified Arabic" pitchFamily="18" charset="-78"/>
              </a:rPr>
              <a:t>5. إلى درجة ما، لعدم الوضوح التام لدى الأديان السماوية غير الإسلام، الإجتناب التنام لتناول المشروبات الكحولية</a:t>
            </a:r>
          </a:p>
        </p:txBody>
      </p:sp>
      <p:sp>
        <p:nvSpPr>
          <p:cNvPr id="11" name="Rectangle 10"/>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Rectangle 11"/>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 name="Rectangle 13"/>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Rectangle 14"/>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xEl>
                                              <p:pRg st="1" end="1"/>
                                            </p:txEl>
                                          </p:spTgt>
                                        </p:tgtEl>
                                        <p:attrNameLst>
                                          <p:attrName>style.visibility</p:attrName>
                                        </p:attrNameLst>
                                      </p:cBhvr>
                                      <p:to>
                                        <p:strVal val="visible"/>
                                      </p:to>
                                    </p:set>
                                    <p:anim calcmode="lin" valueType="num">
                                      <p:cBhvr additive="base">
                                        <p:cTn id="13"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xEl>
                                              <p:pRg st="2" end="2"/>
                                            </p:txEl>
                                          </p:spTgt>
                                        </p:tgtEl>
                                        <p:attrNameLst>
                                          <p:attrName>style.visibility</p:attrName>
                                        </p:attrNameLst>
                                      </p:cBhvr>
                                      <p:to>
                                        <p:strVal val="visible"/>
                                      </p:to>
                                    </p:set>
                                    <p:anim calcmode="lin" valueType="num">
                                      <p:cBhvr additive="base">
                                        <p:cTn id="19"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xEl>
                                              <p:pRg st="3" end="3"/>
                                            </p:txEl>
                                          </p:spTgt>
                                        </p:tgtEl>
                                        <p:attrNameLst>
                                          <p:attrName>style.visibility</p:attrName>
                                        </p:attrNameLst>
                                      </p:cBhvr>
                                      <p:to>
                                        <p:strVal val="visible"/>
                                      </p:to>
                                    </p:set>
                                    <p:anim calcmode="lin" valueType="num">
                                      <p:cBhvr additive="base">
                                        <p:cTn id="25" dur="500" fill="hold"/>
                                        <p:tgtEl>
                                          <p:spTgt spid="1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xEl>
                                              <p:pRg st="4" end="4"/>
                                            </p:txEl>
                                          </p:spTgt>
                                        </p:tgtEl>
                                        <p:attrNameLst>
                                          <p:attrName>style.visibility</p:attrName>
                                        </p:attrNameLst>
                                      </p:cBhvr>
                                      <p:to>
                                        <p:strVal val="visible"/>
                                      </p:to>
                                    </p:set>
                                    <p:anim calcmode="lin" valueType="num">
                                      <p:cBhvr additive="base">
                                        <p:cTn id="31"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TotalTime>
  <Words>3935</Words>
  <Application>Microsoft Office PowerPoint</Application>
  <PresentationFormat>On-screen Show (4:3)</PresentationFormat>
  <Paragraphs>249</Paragraphs>
  <Slides>66</Slides>
  <Notes>1</Notes>
  <HiddenSlides>0</HiddenSlides>
  <MMClips>0</MMClips>
  <ScaleCrop>false</ScaleCrop>
  <HeadingPairs>
    <vt:vector size="4" baseType="variant">
      <vt:variant>
        <vt:lpstr>Theme</vt:lpstr>
      </vt:variant>
      <vt:variant>
        <vt:i4>1</vt:i4>
      </vt:variant>
      <vt:variant>
        <vt:lpstr>Slide Titles</vt:lpstr>
      </vt:variant>
      <vt:variant>
        <vt:i4>66</vt:i4>
      </vt:variant>
    </vt:vector>
  </HeadingPairs>
  <TitlesOfParts>
    <vt:vector size="67"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23</cp:revision>
  <dcterms:created xsi:type="dcterms:W3CDTF">2018-03-23T13:26:30Z</dcterms:created>
  <dcterms:modified xsi:type="dcterms:W3CDTF">2019-07-03T12:14:42Z</dcterms:modified>
</cp:coreProperties>
</file>